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3.png" ContentType="image/png"/>
  <Override PartName="/ppt/media/image4.png" ContentType="image/png"/>
  <Override PartName="/ppt/media/image9.png" ContentType="image/png"/>
  <Override PartName="/ppt/media/image18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17.png" ContentType="image/png"/>
  <Override PartName="/ppt/media/image8.png" ContentType="image/png"/>
  <Override PartName="/ppt/media/image12.png" ContentType="image/png"/>
  <Override PartName="/ppt/media/image3.png" ContentType="image/png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12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5143500"/>
  <p:notesSz cx="51435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Click to move the slide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EA670C89-AE65-450F-ACA0-398B1F88D82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C2BF8EA-E886-4765-9375-FD8B949F6E1B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8D392B8-CB68-4D70-AE75-920314CADC63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65D304A-57CF-4D7B-A935-DC98F5527963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7442E4C-66C7-43D5-B4F6-9104D7BF2BA8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372D821-A782-44AD-A8C1-0CB7F52882B7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766DC1B-FE33-4897-9141-18BE7905C759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CFF0507-3A83-4658-9832-9DBE5E6D679A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A10D291-E9AA-42E4-8C10-C1D70CC3E514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006A501-4853-4C48-AA9A-1602A71E62E3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B77364-523B-42B3-BB84-B8377513387E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1E84205-C607-4535-8F90-5C5EB0F4A691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7B43B59-4C89-4F02-81B6-A0505EE01BAF}" type="slidenum"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Click to edit the title text format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7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17.png"/><Relationship Id="rId3" Type="http://schemas.openxmlformats.org/officeDocument/2006/relationships/image" Target="../media/image15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8.png"/><Relationship Id="rId3" Type="http://schemas.openxmlformats.org/officeDocument/2006/relationships/image" Target="../media/image18.png"/><Relationship Id="rId4" Type="http://schemas.openxmlformats.org/officeDocument/2006/relationships/image" Target="../media/image1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f4c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/>
          <p:cNvSpPr/>
          <p:nvPr/>
        </p:nvSpPr>
        <p:spPr>
          <a:xfrm>
            <a:off x="640080" y="1097280"/>
            <a:ext cx="54860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pc="-1" strike="noStrike">
                <a:solidFill>
                  <a:srgbClr val="ffffff"/>
                </a:solidFill>
                <a:latin typeface="Calibri"/>
                <a:ea typeface="Calibri"/>
              </a:rPr>
              <a:t>Danışma Odaları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Text 1"/>
          <p:cNvSpPr/>
          <p:nvPr/>
        </p:nvSpPr>
        <p:spPr>
          <a:xfrm>
            <a:off x="640080" y="1783080"/>
            <a:ext cx="54860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pc="-1" strike="noStrike">
                <a:solidFill>
                  <a:srgbClr val="ffffff"/>
                </a:solidFill>
                <a:latin typeface="Calibri"/>
                <a:ea typeface="Calibri"/>
              </a:rPr>
              <a:t>Randevu Sistemi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 2"/>
          <p:cNvSpPr/>
          <p:nvPr/>
        </p:nvSpPr>
        <p:spPr>
          <a:xfrm>
            <a:off x="640080" y="2606040"/>
            <a:ext cx="54860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rgbClr val="cadcfc"/>
                </a:solidFill>
                <a:latin typeface="Calibri"/>
                <a:ea typeface="Calibri"/>
              </a:rPr>
              <a:t>Öğrenci Kullanım Kılavuzu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640080" y="3566160"/>
            <a:ext cx="54860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adcfc"/>
                </a:solidFill>
                <a:latin typeface="Calibri"/>
                <a:ea typeface="Calibri"/>
              </a:rPr>
              <a:t>Bursa Uludağ Üniversitesi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adcfc"/>
                </a:solidFill>
                <a:latin typeface="Calibri"/>
                <a:ea typeface="Calibri"/>
              </a:rPr>
              <a:t>Rehberlik ve Psikolojik Danışmanlık Anabilim Dalı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adcfc"/>
                </a:solidFill>
                <a:latin typeface="Calibri"/>
                <a:ea typeface="Calibri"/>
              </a:rPr>
              <a:t>Güz 2026</a:t>
            </a:r>
            <a:endParaRPr b="0" lang="en-US" sz="1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Shape 4"/>
          <p:cNvSpPr/>
          <p:nvPr/>
        </p:nvSpPr>
        <p:spPr>
          <a:xfrm>
            <a:off x="6400800" y="1280160"/>
            <a:ext cx="2011320" cy="2011320"/>
          </a:xfrm>
          <a:prstGeom prst="ellipse">
            <a:avLst/>
          </a:prstGeom>
          <a:solidFill>
            <a:srgbClr val="1b6b7b"/>
          </a:solidFill>
          <a:ln w="12700">
            <a:solidFill>
              <a:srgbClr val="1b6b7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" name="Image 0" descr="preencoded.png"/>
          <p:cNvPicPr/>
          <p:nvPr/>
        </p:nvPicPr>
        <p:blipFill>
          <a:blip r:embed="rId1"/>
          <a:stretch/>
        </p:blipFill>
        <p:spPr>
          <a:xfrm>
            <a:off x="6903720" y="1783080"/>
            <a:ext cx="1005480" cy="1005480"/>
          </a:xfrm>
          <a:prstGeom prst="rect">
            <a:avLst/>
          </a:prstGeom>
          <a:ln w="0">
            <a:noFill/>
          </a:ln>
        </p:spPr>
      </p:pic>
      <p:sp>
        <p:nvSpPr>
          <p:cNvPr id="14" name="Text 5"/>
          <p:cNvSpPr/>
          <p:nvPr/>
        </p:nvSpPr>
        <p:spPr>
          <a:xfrm>
            <a:off x="6035040" y="3474720"/>
            <a:ext cx="27428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cadcfc"/>
                </a:solidFill>
                <a:latin typeface="Calibri"/>
                <a:ea typeface="Calibri"/>
              </a:rPr>
              <a:t>Randevu bağlantıları ve QR kodlar bir sonraki sayfada</a:t>
            </a:r>
            <a:endParaRPr b="0" lang="en-US" sz="11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Üç oda, üç bağlantı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Text 1"/>
          <p:cNvSpPr/>
          <p:nvPr/>
        </p:nvSpPr>
        <p:spPr>
          <a:xfrm>
            <a:off x="457200" y="777240"/>
            <a:ext cx="8229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pc="-1" strike="noStrike">
                <a:solidFill>
                  <a:srgbClr val="5b6770"/>
                </a:solidFill>
                <a:latin typeface="Calibri"/>
                <a:ea typeface="Calibri"/>
              </a:rPr>
              <a:t>Her odanın kendi randevu sayfası var. QR kodu okutun ya da bağlantıyı yazın.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Shape 2"/>
          <p:cNvSpPr/>
          <p:nvPr/>
        </p:nvSpPr>
        <p:spPr>
          <a:xfrm>
            <a:off x="457200" y="1188720"/>
            <a:ext cx="2605680" cy="3200040"/>
          </a:xfrm>
          <a:prstGeom prst="roundRect">
            <a:avLst>
              <a:gd name="adj" fmla="val 4211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Text 3"/>
          <p:cNvSpPr/>
          <p:nvPr/>
        </p:nvSpPr>
        <p:spPr>
          <a:xfrm>
            <a:off x="594360" y="1280160"/>
            <a:ext cx="23313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f4c5c"/>
                </a:solidFill>
                <a:latin typeface="Calibri"/>
                <a:ea typeface="Calibri"/>
              </a:rPr>
              <a:t>Danışma Odası-1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" name="Image 0" descr="qr_oda1.png"/>
          <p:cNvPicPr/>
          <p:nvPr/>
        </p:nvPicPr>
        <p:blipFill>
          <a:blip r:embed="rId1"/>
          <a:stretch/>
        </p:blipFill>
        <p:spPr>
          <a:xfrm>
            <a:off x="1074600" y="1691640"/>
            <a:ext cx="1371240" cy="1371240"/>
          </a:xfrm>
          <a:prstGeom prst="rect">
            <a:avLst/>
          </a:prstGeom>
          <a:ln w="0">
            <a:noFill/>
          </a:ln>
        </p:spPr>
      </p:pic>
      <p:sp>
        <p:nvSpPr>
          <p:cNvPr id="20" name="Text 4"/>
          <p:cNvSpPr/>
          <p:nvPr/>
        </p:nvSpPr>
        <p:spPr>
          <a:xfrm>
            <a:off x="594360" y="3154680"/>
            <a:ext cx="233136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5b6770"/>
                </a:solidFill>
                <a:latin typeface="Calibri"/>
                <a:ea typeface="Calibri"/>
              </a:rPr>
              <a:t>calendar.app.google/Bv9ouynfg998XZqr7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Shape 5"/>
          <p:cNvSpPr/>
          <p:nvPr/>
        </p:nvSpPr>
        <p:spPr>
          <a:xfrm>
            <a:off x="3246120" y="1188720"/>
            <a:ext cx="2605680" cy="3200040"/>
          </a:xfrm>
          <a:prstGeom prst="roundRect">
            <a:avLst>
              <a:gd name="adj" fmla="val 4211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Text 6"/>
          <p:cNvSpPr/>
          <p:nvPr/>
        </p:nvSpPr>
        <p:spPr>
          <a:xfrm>
            <a:off x="3383280" y="1280160"/>
            <a:ext cx="23313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f4c5c"/>
                </a:solidFill>
                <a:latin typeface="Calibri"/>
                <a:ea typeface="Calibri"/>
              </a:rPr>
              <a:t>Danışma Odası-2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" name="Image 1" descr="qr_oda2.png"/>
          <p:cNvPicPr/>
          <p:nvPr/>
        </p:nvPicPr>
        <p:blipFill>
          <a:blip r:embed="rId2"/>
          <a:stretch/>
        </p:blipFill>
        <p:spPr>
          <a:xfrm>
            <a:off x="3863520" y="1691640"/>
            <a:ext cx="1371240" cy="1371240"/>
          </a:xfrm>
          <a:prstGeom prst="rect">
            <a:avLst/>
          </a:prstGeom>
          <a:ln w="0">
            <a:noFill/>
          </a:ln>
        </p:spPr>
      </p:pic>
      <p:sp>
        <p:nvSpPr>
          <p:cNvPr id="24" name="Text 7"/>
          <p:cNvSpPr/>
          <p:nvPr/>
        </p:nvSpPr>
        <p:spPr>
          <a:xfrm>
            <a:off x="3383280" y="3154680"/>
            <a:ext cx="233136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5b6770"/>
                </a:solidFill>
                <a:latin typeface="Calibri"/>
                <a:ea typeface="Calibri"/>
              </a:rPr>
              <a:t>calendar.app.google/ZLJ4L9gCJUssB4rN7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Shape 8"/>
          <p:cNvSpPr/>
          <p:nvPr/>
        </p:nvSpPr>
        <p:spPr>
          <a:xfrm>
            <a:off x="6035040" y="1188720"/>
            <a:ext cx="2605680" cy="3200040"/>
          </a:xfrm>
          <a:prstGeom prst="roundRect">
            <a:avLst>
              <a:gd name="adj" fmla="val 4211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Text 9"/>
          <p:cNvSpPr/>
          <p:nvPr/>
        </p:nvSpPr>
        <p:spPr>
          <a:xfrm>
            <a:off x="6172200" y="1280160"/>
            <a:ext cx="23313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f4c5c"/>
                </a:solidFill>
                <a:latin typeface="Calibri"/>
                <a:ea typeface="Calibri"/>
              </a:rPr>
              <a:t>Aynalı Oda (A302)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" name="Image 2" descr="qr_aynali.png"/>
          <p:cNvPicPr/>
          <p:nvPr/>
        </p:nvPicPr>
        <p:blipFill>
          <a:blip r:embed="rId3"/>
          <a:stretch/>
        </p:blipFill>
        <p:spPr>
          <a:xfrm>
            <a:off x="6652440" y="1691640"/>
            <a:ext cx="1371240" cy="1371240"/>
          </a:xfrm>
          <a:prstGeom prst="rect">
            <a:avLst/>
          </a:prstGeom>
          <a:ln w="0">
            <a:noFill/>
          </a:ln>
        </p:spPr>
      </p:pic>
      <p:sp>
        <p:nvSpPr>
          <p:cNvPr id="28" name="Text 10"/>
          <p:cNvSpPr/>
          <p:nvPr/>
        </p:nvSpPr>
        <p:spPr>
          <a:xfrm>
            <a:off x="6172200" y="3154680"/>
            <a:ext cx="233136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5b6770"/>
                </a:solidFill>
                <a:latin typeface="Calibri"/>
                <a:ea typeface="Calibri"/>
              </a:rPr>
              <a:t>calendar.app.google/gNrZJSPCGFLcFpZUA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Shape 11"/>
          <p:cNvSpPr/>
          <p:nvPr/>
        </p:nvSpPr>
        <p:spPr>
          <a:xfrm>
            <a:off x="457200" y="4526280"/>
            <a:ext cx="8229240" cy="273960"/>
          </a:xfrm>
          <a:prstGeom prst="roundRect">
            <a:avLst>
              <a:gd name="adj" fmla="val 26667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Text 12"/>
          <p:cNvSpPr/>
          <p:nvPr/>
        </p:nvSpPr>
        <p:spPr>
          <a:xfrm>
            <a:off x="621720" y="4526280"/>
            <a:ext cx="790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Bağlantılar her Google hesabıyla, giriş yapmadan da açılır. Oda kapılarındaki QR kodlar da aynı sayfaları açar.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Text 13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Text 14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2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Adım 1: Odanızın bağlantısını açın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Shape 1"/>
          <p:cNvSpPr/>
          <p:nvPr/>
        </p:nvSpPr>
        <p:spPr>
          <a:xfrm>
            <a:off x="8138160" y="274320"/>
            <a:ext cx="502560" cy="50256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5" name="Text 2"/>
          <p:cNvSpPr/>
          <p:nvPr/>
        </p:nvSpPr>
        <p:spPr>
          <a:xfrm>
            <a:off x="8138160" y="2743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" name="Image 0" descr="preencoded.png"/>
          <p:cNvPicPr/>
          <p:nvPr/>
        </p:nvPicPr>
        <p:blipFill>
          <a:blip r:embed="rId1"/>
          <a:stretch/>
        </p:blipFill>
        <p:spPr>
          <a:xfrm>
            <a:off x="457200" y="118872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37" name="Text 3"/>
          <p:cNvSpPr/>
          <p:nvPr/>
        </p:nvSpPr>
        <p:spPr>
          <a:xfrm>
            <a:off x="868680" y="1097280"/>
            <a:ext cx="3291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rgbClr val="0f4c5c"/>
                </a:solidFill>
                <a:latin typeface="Calibri"/>
                <a:ea typeface="Calibri"/>
              </a:rPr>
              <a:t>Danışma Odası-1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Bireysel danışma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" name="Image 1" descr="preencoded.png"/>
          <p:cNvPicPr/>
          <p:nvPr/>
        </p:nvPicPr>
        <p:blipFill>
          <a:blip r:embed="rId2"/>
          <a:stretch/>
        </p:blipFill>
        <p:spPr>
          <a:xfrm>
            <a:off x="457200" y="173736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39" name="Text 4"/>
          <p:cNvSpPr/>
          <p:nvPr/>
        </p:nvSpPr>
        <p:spPr>
          <a:xfrm>
            <a:off x="868680" y="1645920"/>
            <a:ext cx="3291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rgbClr val="0f4c5c"/>
                </a:solidFill>
                <a:latin typeface="Calibri"/>
                <a:ea typeface="Calibri"/>
              </a:rPr>
              <a:t>Danışma Odası-2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Bireysel danışma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" name="Image 2" descr="preencoded.png"/>
          <p:cNvPicPr/>
          <p:nvPr/>
        </p:nvPicPr>
        <p:blipFill>
          <a:blip r:embed="rId3"/>
          <a:stretch/>
        </p:blipFill>
        <p:spPr>
          <a:xfrm>
            <a:off x="457200" y="228600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41" name="Text 5"/>
          <p:cNvSpPr/>
          <p:nvPr/>
        </p:nvSpPr>
        <p:spPr>
          <a:xfrm>
            <a:off x="868680" y="2194560"/>
            <a:ext cx="3291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rgbClr val="0f4c5c"/>
                </a:solidFill>
                <a:latin typeface="Calibri"/>
                <a:ea typeface="Calibri"/>
              </a:rPr>
              <a:t>Aynalı Oda (A302)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Bireysel danışma, gözlem aynalı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 6"/>
          <p:cNvSpPr/>
          <p:nvPr/>
        </p:nvSpPr>
        <p:spPr>
          <a:xfrm>
            <a:off x="457200" y="2880360"/>
            <a:ext cx="37486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Kullanmak istediğiniz odanın QR kodunu okutun ya da bağlantısına tıklayın. Bu sayfadaki kart o odaya aittir; başka odaya geçmek için o odanın bağlantısını açın.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Image 3" descr="booking_card.png"/>
          <p:cNvPicPr/>
          <p:nvPr/>
        </p:nvPicPr>
        <p:blipFill>
          <a:blip r:embed="rId4"/>
          <a:stretch/>
        </p:blipFill>
        <p:spPr>
          <a:xfrm>
            <a:off x="6126480" y="1097280"/>
            <a:ext cx="2559960" cy="2742840"/>
          </a:xfrm>
          <a:prstGeom prst="rect">
            <a:avLst/>
          </a:prstGeom>
          <a:ln w="0">
            <a:noFill/>
          </a:ln>
        </p:spPr>
      </p:pic>
      <p:sp>
        <p:nvSpPr>
          <p:cNvPr id="44" name="Shape 7"/>
          <p:cNvSpPr/>
          <p:nvPr/>
        </p:nvSpPr>
        <p:spPr>
          <a:xfrm>
            <a:off x="5577840" y="2514600"/>
            <a:ext cx="502920" cy="360"/>
          </a:xfrm>
          <a:prstGeom prst="line">
            <a:avLst/>
          </a:prstGeom>
          <a:ln w="44450">
            <a:solidFill>
              <a:srgbClr val="e3641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 8"/>
          <p:cNvSpPr/>
          <p:nvPr/>
        </p:nvSpPr>
        <p:spPr>
          <a:xfrm>
            <a:off x="4251960" y="2148840"/>
            <a:ext cx="12798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e36414"/>
                </a:solidFill>
                <a:latin typeface="Calibri"/>
                <a:ea typeface="Calibri"/>
              </a:rPr>
              <a:t>Açılan sayfada oda kartına tıklayın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Shape 9"/>
          <p:cNvSpPr/>
          <p:nvPr/>
        </p:nvSpPr>
        <p:spPr>
          <a:xfrm>
            <a:off x="457200" y="4069080"/>
            <a:ext cx="8229240" cy="456840"/>
          </a:xfrm>
          <a:prstGeom prst="roundRect">
            <a:avLst>
              <a:gd name="adj" fmla="val 16000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Image 4" descr="preencoded.png"/>
          <p:cNvPicPr/>
          <p:nvPr/>
        </p:nvPicPr>
        <p:blipFill>
          <a:blip r:embed="rId5"/>
          <a:stretch/>
        </p:blipFill>
        <p:spPr>
          <a:xfrm>
            <a:off x="594360" y="415152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48" name="Text 10"/>
          <p:cNvSpPr/>
          <p:nvPr/>
        </p:nvSpPr>
        <p:spPr>
          <a:xfrm>
            <a:off x="987480" y="4069080"/>
            <a:ext cx="75891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Her randevu 45 dakikadır. Oturumlar arasında 15 dakika boşluk bırakılmıştır.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Text 11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Text 12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3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Adım 2: Gün ve saati seçin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Shape 1"/>
          <p:cNvSpPr/>
          <p:nvPr/>
        </p:nvSpPr>
        <p:spPr>
          <a:xfrm>
            <a:off x="8138160" y="274320"/>
            <a:ext cx="502560" cy="50256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3" name="Text 2"/>
          <p:cNvSpPr/>
          <p:nvPr/>
        </p:nvSpPr>
        <p:spPr>
          <a:xfrm>
            <a:off x="8138160" y="2743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Shape 3"/>
          <p:cNvSpPr/>
          <p:nvPr/>
        </p:nvSpPr>
        <p:spPr>
          <a:xfrm>
            <a:off x="457200" y="1005840"/>
            <a:ext cx="5486040" cy="361152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cbd5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Text 4"/>
          <p:cNvSpPr/>
          <p:nvPr/>
        </p:nvSpPr>
        <p:spPr>
          <a:xfrm>
            <a:off x="640080" y="1097280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Bir randevu zamanı seçin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Text 5"/>
          <p:cNvSpPr/>
          <p:nvPr/>
        </p:nvSpPr>
        <p:spPr>
          <a:xfrm>
            <a:off x="777240" y="1463040"/>
            <a:ext cx="8226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5b6770"/>
                </a:solidFill>
                <a:latin typeface="Calibri"/>
                <a:ea typeface="Calibri"/>
              </a:rPr>
              <a:t>PZT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Text 6"/>
          <p:cNvSpPr/>
          <p:nvPr/>
        </p:nvSpPr>
        <p:spPr>
          <a:xfrm>
            <a:off x="777240" y="162756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1f2933"/>
                </a:solidFill>
                <a:latin typeface="Calibri"/>
                <a:ea typeface="Calibri"/>
              </a:rPr>
              <a:t>5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Shape 7"/>
          <p:cNvSpPr/>
          <p:nvPr/>
        </p:nvSpPr>
        <p:spPr>
          <a:xfrm>
            <a:off x="777240" y="196596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Text 8"/>
          <p:cNvSpPr/>
          <p:nvPr/>
        </p:nvSpPr>
        <p:spPr>
          <a:xfrm>
            <a:off x="777240" y="196596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09:00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Shape 9"/>
          <p:cNvSpPr/>
          <p:nvPr/>
        </p:nvSpPr>
        <p:spPr>
          <a:xfrm>
            <a:off x="777240" y="2350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Text 10"/>
          <p:cNvSpPr/>
          <p:nvPr/>
        </p:nvSpPr>
        <p:spPr>
          <a:xfrm>
            <a:off x="777240" y="2350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10:00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Shape 11"/>
          <p:cNvSpPr/>
          <p:nvPr/>
        </p:nvSpPr>
        <p:spPr>
          <a:xfrm>
            <a:off x="777240" y="273420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Text 12"/>
          <p:cNvSpPr/>
          <p:nvPr/>
        </p:nvSpPr>
        <p:spPr>
          <a:xfrm>
            <a:off x="777240" y="273420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11:00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Shape 13"/>
          <p:cNvSpPr/>
          <p:nvPr/>
        </p:nvSpPr>
        <p:spPr>
          <a:xfrm>
            <a:off x="777240" y="311796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Text 14"/>
          <p:cNvSpPr/>
          <p:nvPr/>
        </p:nvSpPr>
        <p:spPr>
          <a:xfrm>
            <a:off x="777240" y="311796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12:00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Shape 15"/>
          <p:cNvSpPr/>
          <p:nvPr/>
        </p:nvSpPr>
        <p:spPr>
          <a:xfrm>
            <a:off x="777240" y="3502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Text 16"/>
          <p:cNvSpPr/>
          <p:nvPr/>
        </p:nvSpPr>
        <p:spPr>
          <a:xfrm>
            <a:off x="777240" y="3502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13:00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Shape 17"/>
          <p:cNvSpPr/>
          <p:nvPr/>
        </p:nvSpPr>
        <p:spPr>
          <a:xfrm>
            <a:off x="777240" y="388620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Text 18"/>
          <p:cNvSpPr/>
          <p:nvPr/>
        </p:nvSpPr>
        <p:spPr>
          <a:xfrm>
            <a:off x="777240" y="388620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14:00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Shape 19"/>
          <p:cNvSpPr/>
          <p:nvPr/>
        </p:nvSpPr>
        <p:spPr>
          <a:xfrm>
            <a:off x="777240" y="427032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Text 20"/>
          <p:cNvSpPr/>
          <p:nvPr/>
        </p:nvSpPr>
        <p:spPr>
          <a:xfrm>
            <a:off x="777240" y="427032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15:00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Text 21"/>
          <p:cNvSpPr/>
          <p:nvPr/>
        </p:nvSpPr>
        <p:spPr>
          <a:xfrm>
            <a:off x="1783080" y="1463040"/>
            <a:ext cx="8226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5b6770"/>
                </a:solidFill>
                <a:latin typeface="Calibri"/>
                <a:ea typeface="Calibri"/>
              </a:rPr>
              <a:t>SAL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Text 22"/>
          <p:cNvSpPr/>
          <p:nvPr/>
        </p:nvSpPr>
        <p:spPr>
          <a:xfrm>
            <a:off x="1783080" y="162756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1f2933"/>
                </a:solidFill>
                <a:latin typeface="Calibri"/>
                <a:ea typeface="Calibri"/>
              </a:rPr>
              <a:t>6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Shape 23"/>
          <p:cNvSpPr/>
          <p:nvPr/>
        </p:nvSpPr>
        <p:spPr>
          <a:xfrm>
            <a:off x="1783080" y="196596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Text 24"/>
          <p:cNvSpPr/>
          <p:nvPr/>
        </p:nvSpPr>
        <p:spPr>
          <a:xfrm>
            <a:off x="1783080" y="196596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09:00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Shape 25"/>
          <p:cNvSpPr/>
          <p:nvPr/>
        </p:nvSpPr>
        <p:spPr>
          <a:xfrm>
            <a:off x="1783080" y="2350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Text 26"/>
          <p:cNvSpPr/>
          <p:nvPr/>
        </p:nvSpPr>
        <p:spPr>
          <a:xfrm>
            <a:off x="1783080" y="2350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10:00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Text 27"/>
          <p:cNvSpPr/>
          <p:nvPr/>
        </p:nvSpPr>
        <p:spPr>
          <a:xfrm>
            <a:off x="1783080" y="2734200"/>
            <a:ext cx="8226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bd5da"/>
                </a:solidFill>
                <a:latin typeface="Calibri"/>
                <a:ea typeface="Calibri"/>
              </a:rPr>
              <a:t>—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Shape 28"/>
          <p:cNvSpPr/>
          <p:nvPr/>
        </p:nvSpPr>
        <p:spPr>
          <a:xfrm>
            <a:off x="1783080" y="311796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Text 29"/>
          <p:cNvSpPr/>
          <p:nvPr/>
        </p:nvSpPr>
        <p:spPr>
          <a:xfrm>
            <a:off x="1783080" y="311796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12:00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Shape 30"/>
          <p:cNvSpPr/>
          <p:nvPr/>
        </p:nvSpPr>
        <p:spPr>
          <a:xfrm>
            <a:off x="1783080" y="3502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Text 31"/>
          <p:cNvSpPr/>
          <p:nvPr/>
        </p:nvSpPr>
        <p:spPr>
          <a:xfrm>
            <a:off x="1783080" y="3502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13:00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Text 32"/>
          <p:cNvSpPr/>
          <p:nvPr/>
        </p:nvSpPr>
        <p:spPr>
          <a:xfrm>
            <a:off x="1783080" y="3886200"/>
            <a:ext cx="8226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bd5da"/>
                </a:solidFill>
                <a:latin typeface="Calibri"/>
                <a:ea typeface="Calibri"/>
              </a:rPr>
              <a:t>—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Shape 33"/>
          <p:cNvSpPr/>
          <p:nvPr/>
        </p:nvSpPr>
        <p:spPr>
          <a:xfrm>
            <a:off x="1783080" y="427032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Text 34"/>
          <p:cNvSpPr/>
          <p:nvPr/>
        </p:nvSpPr>
        <p:spPr>
          <a:xfrm>
            <a:off x="1783080" y="427032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15:00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 35"/>
          <p:cNvSpPr/>
          <p:nvPr/>
        </p:nvSpPr>
        <p:spPr>
          <a:xfrm>
            <a:off x="2788920" y="1463040"/>
            <a:ext cx="8226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5b6770"/>
                </a:solidFill>
                <a:latin typeface="Calibri"/>
                <a:ea typeface="Calibri"/>
              </a:rPr>
              <a:t>ÇAR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Text 36"/>
          <p:cNvSpPr/>
          <p:nvPr/>
        </p:nvSpPr>
        <p:spPr>
          <a:xfrm>
            <a:off x="2788920" y="162756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1f2933"/>
                </a:solidFill>
                <a:latin typeface="Calibri"/>
                <a:ea typeface="Calibri"/>
              </a:rPr>
              <a:t>7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Shape 37"/>
          <p:cNvSpPr/>
          <p:nvPr/>
        </p:nvSpPr>
        <p:spPr>
          <a:xfrm>
            <a:off x="2788920" y="196596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Text 38"/>
          <p:cNvSpPr/>
          <p:nvPr/>
        </p:nvSpPr>
        <p:spPr>
          <a:xfrm>
            <a:off x="2788920" y="196596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09:00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Shape 39"/>
          <p:cNvSpPr/>
          <p:nvPr/>
        </p:nvSpPr>
        <p:spPr>
          <a:xfrm>
            <a:off x="2788920" y="2350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Text 40"/>
          <p:cNvSpPr/>
          <p:nvPr/>
        </p:nvSpPr>
        <p:spPr>
          <a:xfrm>
            <a:off x="2788920" y="2350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10:00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Shape 41"/>
          <p:cNvSpPr/>
          <p:nvPr/>
        </p:nvSpPr>
        <p:spPr>
          <a:xfrm>
            <a:off x="2788920" y="273420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Text 42"/>
          <p:cNvSpPr/>
          <p:nvPr/>
        </p:nvSpPr>
        <p:spPr>
          <a:xfrm>
            <a:off x="2788920" y="273420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11:00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Shape 43"/>
          <p:cNvSpPr/>
          <p:nvPr/>
        </p:nvSpPr>
        <p:spPr>
          <a:xfrm>
            <a:off x="2788920" y="311796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Text 44"/>
          <p:cNvSpPr/>
          <p:nvPr/>
        </p:nvSpPr>
        <p:spPr>
          <a:xfrm>
            <a:off x="2788920" y="311796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12:00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Shape 45"/>
          <p:cNvSpPr/>
          <p:nvPr/>
        </p:nvSpPr>
        <p:spPr>
          <a:xfrm>
            <a:off x="2788920" y="3502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Text 46"/>
          <p:cNvSpPr/>
          <p:nvPr/>
        </p:nvSpPr>
        <p:spPr>
          <a:xfrm>
            <a:off x="2788920" y="3502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13:00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Shape 47"/>
          <p:cNvSpPr/>
          <p:nvPr/>
        </p:nvSpPr>
        <p:spPr>
          <a:xfrm>
            <a:off x="2788920" y="388620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Text 48"/>
          <p:cNvSpPr/>
          <p:nvPr/>
        </p:nvSpPr>
        <p:spPr>
          <a:xfrm>
            <a:off x="2788920" y="388620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14:00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Shape 49"/>
          <p:cNvSpPr/>
          <p:nvPr/>
        </p:nvSpPr>
        <p:spPr>
          <a:xfrm>
            <a:off x="2788920" y="427032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Text 50"/>
          <p:cNvSpPr/>
          <p:nvPr/>
        </p:nvSpPr>
        <p:spPr>
          <a:xfrm>
            <a:off x="2788920" y="427032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15:00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Text 51"/>
          <p:cNvSpPr/>
          <p:nvPr/>
        </p:nvSpPr>
        <p:spPr>
          <a:xfrm>
            <a:off x="3794760" y="1463040"/>
            <a:ext cx="8226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5b6770"/>
                </a:solidFill>
                <a:latin typeface="Calibri"/>
                <a:ea typeface="Calibri"/>
              </a:rPr>
              <a:t>PER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Text 52"/>
          <p:cNvSpPr/>
          <p:nvPr/>
        </p:nvSpPr>
        <p:spPr>
          <a:xfrm>
            <a:off x="3794760" y="162756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1f2933"/>
                </a:solidFill>
                <a:latin typeface="Calibri"/>
                <a:ea typeface="Calibri"/>
              </a:rPr>
              <a:t>8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Text 53"/>
          <p:cNvSpPr/>
          <p:nvPr/>
        </p:nvSpPr>
        <p:spPr>
          <a:xfrm>
            <a:off x="3794760" y="1965960"/>
            <a:ext cx="8226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cbd5da"/>
                </a:solidFill>
                <a:latin typeface="Calibri"/>
                <a:ea typeface="Calibri"/>
              </a:rPr>
              <a:t>—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Shape 54"/>
          <p:cNvSpPr/>
          <p:nvPr/>
        </p:nvSpPr>
        <p:spPr>
          <a:xfrm>
            <a:off x="3794760" y="2350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Text 55"/>
          <p:cNvSpPr/>
          <p:nvPr/>
        </p:nvSpPr>
        <p:spPr>
          <a:xfrm>
            <a:off x="3794760" y="2350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10:00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Shape 56"/>
          <p:cNvSpPr/>
          <p:nvPr/>
        </p:nvSpPr>
        <p:spPr>
          <a:xfrm>
            <a:off x="3794760" y="273420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Text 57"/>
          <p:cNvSpPr/>
          <p:nvPr/>
        </p:nvSpPr>
        <p:spPr>
          <a:xfrm>
            <a:off x="3794760" y="273420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11:00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Shape 58"/>
          <p:cNvSpPr/>
          <p:nvPr/>
        </p:nvSpPr>
        <p:spPr>
          <a:xfrm>
            <a:off x="3794760" y="311796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Text 59"/>
          <p:cNvSpPr/>
          <p:nvPr/>
        </p:nvSpPr>
        <p:spPr>
          <a:xfrm>
            <a:off x="3794760" y="311796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12:00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Shape 60"/>
          <p:cNvSpPr/>
          <p:nvPr/>
        </p:nvSpPr>
        <p:spPr>
          <a:xfrm>
            <a:off x="3794760" y="3502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Text 61"/>
          <p:cNvSpPr/>
          <p:nvPr/>
        </p:nvSpPr>
        <p:spPr>
          <a:xfrm>
            <a:off x="3794760" y="3502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13:00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Shape 62"/>
          <p:cNvSpPr/>
          <p:nvPr/>
        </p:nvSpPr>
        <p:spPr>
          <a:xfrm>
            <a:off x="3794760" y="388620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Text 63"/>
          <p:cNvSpPr/>
          <p:nvPr/>
        </p:nvSpPr>
        <p:spPr>
          <a:xfrm>
            <a:off x="3794760" y="388620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14:00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Shape 64"/>
          <p:cNvSpPr/>
          <p:nvPr/>
        </p:nvSpPr>
        <p:spPr>
          <a:xfrm>
            <a:off x="3794760" y="427032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Text 65"/>
          <p:cNvSpPr/>
          <p:nvPr/>
        </p:nvSpPr>
        <p:spPr>
          <a:xfrm>
            <a:off x="3794760" y="427032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15:00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Text 66"/>
          <p:cNvSpPr/>
          <p:nvPr/>
        </p:nvSpPr>
        <p:spPr>
          <a:xfrm>
            <a:off x="4800600" y="1463040"/>
            <a:ext cx="8226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5b6770"/>
                </a:solidFill>
                <a:latin typeface="Calibri"/>
                <a:ea typeface="Calibri"/>
              </a:rPr>
              <a:t>CUM</a:t>
            </a:r>
            <a:endParaRPr b="0" lang="en-U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Text 67"/>
          <p:cNvSpPr/>
          <p:nvPr/>
        </p:nvSpPr>
        <p:spPr>
          <a:xfrm>
            <a:off x="4800600" y="162756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1f2933"/>
                </a:solidFill>
                <a:latin typeface="Calibri"/>
                <a:ea typeface="Calibri"/>
              </a:rPr>
              <a:t>9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Shape 68"/>
          <p:cNvSpPr/>
          <p:nvPr/>
        </p:nvSpPr>
        <p:spPr>
          <a:xfrm>
            <a:off x="4800600" y="196596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Text 69"/>
          <p:cNvSpPr/>
          <p:nvPr/>
        </p:nvSpPr>
        <p:spPr>
          <a:xfrm>
            <a:off x="4800600" y="196596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09:00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Shape 70"/>
          <p:cNvSpPr/>
          <p:nvPr/>
        </p:nvSpPr>
        <p:spPr>
          <a:xfrm>
            <a:off x="4800600" y="2350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Text 71"/>
          <p:cNvSpPr/>
          <p:nvPr/>
        </p:nvSpPr>
        <p:spPr>
          <a:xfrm>
            <a:off x="4800600" y="2350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10:00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Shape 72"/>
          <p:cNvSpPr/>
          <p:nvPr/>
        </p:nvSpPr>
        <p:spPr>
          <a:xfrm>
            <a:off x="4800600" y="273420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Text 73"/>
          <p:cNvSpPr/>
          <p:nvPr/>
        </p:nvSpPr>
        <p:spPr>
          <a:xfrm>
            <a:off x="4800600" y="273420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11:00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Shape 74"/>
          <p:cNvSpPr/>
          <p:nvPr/>
        </p:nvSpPr>
        <p:spPr>
          <a:xfrm>
            <a:off x="4800600" y="311796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Text 75"/>
          <p:cNvSpPr/>
          <p:nvPr/>
        </p:nvSpPr>
        <p:spPr>
          <a:xfrm>
            <a:off x="4800600" y="311796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12:00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Shape 76"/>
          <p:cNvSpPr/>
          <p:nvPr/>
        </p:nvSpPr>
        <p:spPr>
          <a:xfrm>
            <a:off x="4800600" y="350208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 77"/>
          <p:cNvSpPr/>
          <p:nvPr/>
        </p:nvSpPr>
        <p:spPr>
          <a:xfrm>
            <a:off x="4800600" y="350208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13:00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Shape 78"/>
          <p:cNvSpPr/>
          <p:nvPr/>
        </p:nvSpPr>
        <p:spPr>
          <a:xfrm>
            <a:off x="4800600" y="388620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Text 79"/>
          <p:cNvSpPr/>
          <p:nvPr/>
        </p:nvSpPr>
        <p:spPr>
          <a:xfrm>
            <a:off x="4800600" y="388620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14:00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Shape 80"/>
          <p:cNvSpPr/>
          <p:nvPr/>
        </p:nvSpPr>
        <p:spPr>
          <a:xfrm>
            <a:off x="4800600" y="4270320"/>
            <a:ext cx="822600" cy="3106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 81"/>
          <p:cNvSpPr/>
          <p:nvPr/>
        </p:nvSpPr>
        <p:spPr>
          <a:xfrm>
            <a:off x="4800600" y="4270320"/>
            <a:ext cx="8226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15:00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Shape 82"/>
          <p:cNvSpPr/>
          <p:nvPr/>
        </p:nvSpPr>
        <p:spPr>
          <a:xfrm>
            <a:off x="2743200" y="3072240"/>
            <a:ext cx="914040" cy="402120"/>
          </a:xfrm>
          <a:prstGeom prst="roundRect">
            <a:avLst>
              <a:gd name="adj" fmla="val 45455"/>
            </a:avLst>
          </a:prstGeom>
          <a:noFill/>
          <a:ln w="317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Shape 83"/>
          <p:cNvSpPr/>
          <p:nvPr/>
        </p:nvSpPr>
        <p:spPr>
          <a:xfrm flipH="1">
            <a:off x="3520440" y="2103120"/>
            <a:ext cx="2651760" cy="1005840"/>
          </a:xfrm>
          <a:prstGeom prst="line">
            <a:avLst/>
          </a:prstGeom>
          <a:ln w="44450">
            <a:solidFill>
              <a:srgbClr val="e3641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Text 84"/>
          <p:cNvSpPr/>
          <p:nvPr/>
        </p:nvSpPr>
        <p:spPr>
          <a:xfrm>
            <a:off x="6217920" y="1737360"/>
            <a:ext cx="24685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e36414"/>
                </a:solidFill>
                <a:latin typeface="Calibri"/>
                <a:ea typeface="Calibri"/>
              </a:rPr>
              <a:t>Uygun bir saate tıklayın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Shape 85"/>
          <p:cNvSpPr/>
          <p:nvPr/>
        </p:nvSpPr>
        <p:spPr>
          <a:xfrm>
            <a:off x="6217920" y="2468880"/>
            <a:ext cx="2468520" cy="639720"/>
          </a:xfrm>
          <a:prstGeom prst="roundRect">
            <a:avLst>
              <a:gd name="adj" fmla="val 11429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7" name="Image 0" descr="preencoded.png"/>
          <p:cNvPicPr/>
          <p:nvPr/>
        </p:nvPicPr>
        <p:blipFill>
          <a:blip r:embed="rId1"/>
          <a:stretch/>
        </p:blipFill>
        <p:spPr>
          <a:xfrm>
            <a:off x="6355080" y="264276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138" name="Text 86"/>
          <p:cNvSpPr/>
          <p:nvPr/>
        </p:nvSpPr>
        <p:spPr>
          <a:xfrm>
            <a:off x="6748200" y="2468880"/>
            <a:ext cx="18284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Çizgi (—) görünen saatler doludur, seçilemez.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Shape 87"/>
          <p:cNvSpPr/>
          <p:nvPr/>
        </p:nvSpPr>
        <p:spPr>
          <a:xfrm>
            <a:off x="6217920" y="3200400"/>
            <a:ext cx="2468520" cy="639720"/>
          </a:xfrm>
          <a:prstGeom prst="roundRect">
            <a:avLst>
              <a:gd name="adj" fmla="val 11429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0" name="Image 1" descr="preencoded.png"/>
          <p:cNvPicPr/>
          <p:nvPr/>
        </p:nvPicPr>
        <p:blipFill>
          <a:blip r:embed="rId2"/>
          <a:stretch/>
        </p:blipFill>
        <p:spPr>
          <a:xfrm>
            <a:off x="6355080" y="337428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141" name="Text 88"/>
          <p:cNvSpPr/>
          <p:nvPr/>
        </p:nvSpPr>
        <p:spPr>
          <a:xfrm>
            <a:off x="6748200" y="3200400"/>
            <a:ext cx="18284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En fazla 7 gün sonrasına kadar randevu alabilirsiniz.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Shape 89"/>
          <p:cNvSpPr/>
          <p:nvPr/>
        </p:nvSpPr>
        <p:spPr>
          <a:xfrm>
            <a:off x="6217920" y="3931920"/>
            <a:ext cx="2468520" cy="685440"/>
          </a:xfrm>
          <a:prstGeom prst="roundRect">
            <a:avLst>
              <a:gd name="adj" fmla="val 10667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3" name="Image 2" descr="preencoded.png"/>
          <p:cNvPicPr/>
          <p:nvPr/>
        </p:nvPicPr>
        <p:blipFill>
          <a:blip r:embed="rId3"/>
          <a:stretch/>
        </p:blipFill>
        <p:spPr>
          <a:xfrm>
            <a:off x="6355080" y="412848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144" name="Text 90"/>
          <p:cNvSpPr/>
          <p:nvPr/>
        </p:nvSpPr>
        <p:spPr>
          <a:xfrm>
            <a:off x="6748200" y="3931920"/>
            <a:ext cx="1828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Boş bir saat, başlamasına dakikalar kalsa bile alınabilir.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Text 91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Text 92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4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Adım 3: Bilgilerinizi girin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Shape 1"/>
          <p:cNvSpPr/>
          <p:nvPr/>
        </p:nvSpPr>
        <p:spPr>
          <a:xfrm>
            <a:off x="8138160" y="274320"/>
            <a:ext cx="502560" cy="50256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9" name="Text 2"/>
          <p:cNvSpPr/>
          <p:nvPr/>
        </p:nvSpPr>
        <p:spPr>
          <a:xfrm>
            <a:off x="8138160" y="2743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Shape 3"/>
          <p:cNvSpPr/>
          <p:nvPr/>
        </p:nvSpPr>
        <p:spPr>
          <a:xfrm>
            <a:off x="457200" y="1005840"/>
            <a:ext cx="3291480" cy="3657240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2700">
            <a:solidFill>
              <a:srgbClr val="cbd5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Text 4"/>
          <p:cNvSpPr/>
          <p:nvPr/>
        </p:nvSpPr>
        <p:spPr>
          <a:xfrm>
            <a:off x="640080" y="1097280"/>
            <a:ext cx="2925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f2933"/>
                </a:solidFill>
                <a:latin typeface="Calibri"/>
                <a:ea typeface="Calibri"/>
              </a:rPr>
              <a:t>DANIŞMA ODASI-1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Text 5"/>
          <p:cNvSpPr/>
          <p:nvPr/>
        </p:nvSpPr>
        <p:spPr>
          <a:xfrm>
            <a:off x="640080" y="1353240"/>
            <a:ext cx="2925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Salı, 6 Ekim · 12:00 - 12:45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Text 6"/>
          <p:cNvSpPr/>
          <p:nvPr/>
        </p:nvSpPr>
        <p:spPr>
          <a:xfrm>
            <a:off x="640080" y="1691640"/>
            <a:ext cx="2925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İletişim bilgileriniz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Text 7"/>
          <p:cNvSpPr/>
          <p:nvPr/>
        </p:nvSpPr>
        <p:spPr>
          <a:xfrm>
            <a:off x="640080" y="1965960"/>
            <a:ext cx="29257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Ad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Shape 8"/>
          <p:cNvSpPr/>
          <p:nvPr/>
        </p:nvSpPr>
        <p:spPr>
          <a:xfrm>
            <a:off x="640080" y="2185560"/>
            <a:ext cx="2925720" cy="34704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cbd5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Text 9"/>
          <p:cNvSpPr/>
          <p:nvPr/>
        </p:nvSpPr>
        <p:spPr>
          <a:xfrm>
            <a:off x="731520" y="2185560"/>
            <a:ext cx="27428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Ayşe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Text 10"/>
          <p:cNvSpPr/>
          <p:nvPr/>
        </p:nvSpPr>
        <p:spPr>
          <a:xfrm>
            <a:off x="640080" y="2606040"/>
            <a:ext cx="29257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Soyadı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Shape 11"/>
          <p:cNvSpPr/>
          <p:nvPr/>
        </p:nvSpPr>
        <p:spPr>
          <a:xfrm>
            <a:off x="640080" y="2825640"/>
            <a:ext cx="2925720" cy="34704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cbd5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Text 12"/>
          <p:cNvSpPr/>
          <p:nvPr/>
        </p:nvSpPr>
        <p:spPr>
          <a:xfrm>
            <a:off x="731520" y="2825640"/>
            <a:ext cx="27428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Yılmaz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Text 13"/>
          <p:cNvSpPr/>
          <p:nvPr/>
        </p:nvSpPr>
        <p:spPr>
          <a:xfrm>
            <a:off x="640080" y="3246120"/>
            <a:ext cx="29257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E-posta adresi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Shape 14"/>
          <p:cNvSpPr/>
          <p:nvPr/>
        </p:nvSpPr>
        <p:spPr>
          <a:xfrm>
            <a:off x="640080" y="3465720"/>
            <a:ext cx="2925720" cy="34704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254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Text 15"/>
          <p:cNvSpPr/>
          <p:nvPr/>
        </p:nvSpPr>
        <p:spPr>
          <a:xfrm>
            <a:off x="731520" y="3465720"/>
            <a:ext cx="27428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062370002@ogr.uludag.edu.tr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Shape 16"/>
          <p:cNvSpPr/>
          <p:nvPr/>
        </p:nvSpPr>
        <p:spPr>
          <a:xfrm>
            <a:off x="2377440" y="4069080"/>
            <a:ext cx="1188360" cy="365400"/>
          </a:xfrm>
          <a:prstGeom prst="roundRect">
            <a:avLst>
              <a:gd name="adj" fmla="val 37500"/>
            </a:avLst>
          </a:prstGeom>
          <a:solidFill>
            <a:srgbClr val="1a73e8"/>
          </a:solidFill>
          <a:ln w="12700">
            <a:solidFill>
              <a:srgbClr val="1a73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4" name="Text 17"/>
          <p:cNvSpPr/>
          <p:nvPr/>
        </p:nvSpPr>
        <p:spPr>
          <a:xfrm>
            <a:off x="2377440" y="4069080"/>
            <a:ext cx="11883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Randevu al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Text 18"/>
          <p:cNvSpPr/>
          <p:nvPr/>
        </p:nvSpPr>
        <p:spPr>
          <a:xfrm>
            <a:off x="1463040" y="4069080"/>
            <a:ext cx="8226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1a73e8"/>
                </a:solidFill>
                <a:latin typeface="Calibri"/>
                <a:ea typeface="Calibri"/>
              </a:rPr>
              <a:t>İptal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Shape 19"/>
          <p:cNvSpPr/>
          <p:nvPr/>
        </p:nvSpPr>
        <p:spPr>
          <a:xfrm>
            <a:off x="3840480" y="3017520"/>
            <a:ext cx="640080" cy="411480"/>
          </a:xfrm>
          <a:prstGeom prst="line">
            <a:avLst/>
          </a:prstGeom>
          <a:ln w="44450">
            <a:solidFill>
              <a:srgbClr val="e3641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Shape 20"/>
          <p:cNvSpPr/>
          <p:nvPr/>
        </p:nvSpPr>
        <p:spPr>
          <a:xfrm>
            <a:off x="4206240" y="1005840"/>
            <a:ext cx="4480200" cy="1737000"/>
          </a:xfrm>
          <a:prstGeom prst="roundRect">
            <a:avLst>
              <a:gd name="adj" fmla="val 5263"/>
            </a:avLst>
          </a:prstGeom>
          <a:solidFill>
            <a:srgbClr val="fdece4"/>
          </a:solidFill>
          <a:ln w="190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8" name="Image 0" descr="preencoded.png"/>
          <p:cNvPicPr/>
          <p:nvPr/>
        </p:nvPicPr>
        <p:blipFill>
          <a:blip r:embed="rId1"/>
          <a:stretch/>
        </p:blipFill>
        <p:spPr>
          <a:xfrm>
            <a:off x="4389120" y="1188720"/>
            <a:ext cx="411120" cy="411120"/>
          </a:xfrm>
          <a:prstGeom prst="rect">
            <a:avLst/>
          </a:prstGeom>
          <a:ln w="0">
            <a:noFill/>
          </a:ln>
        </p:spPr>
      </p:pic>
      <p:sp>
        <p:nvSpPr>
          <p:cNvPr id="169" name="Text 21"/>
          <p:cNvSpPr/>
          <p:nvPr/>
        </p:nvSpPr>
        <p:spPr>
          <a:xfrm>
            <a:off x="4937760" y="1143000"/>
            <a:ext cx="3657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-1" strike="noStrike">
                <a:solidFill>
                  <a:srgbClr val="e36414"/>
                </a:solidFill>
                <a:latin typeface="Calibri"/>
                <a:ea typeface="Calibri"/>
              </a:rPr>
              <a:t>Yalnızca kendi öğrenci adresiniz</a:t>
            </a:r>
            <a:endParaRPr b="0" lang="en-US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Text 22"/>
          <p:cNvSpPr/>
          <p:nvPr/>
        </p:nvSpPr>
        <p:spPr>
          <a:xfrm>
            <a:off x="4389120" y="1645920"/>
            <a:ext cx="411444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öğrencinumaranız@ogr.uludag.edu.tr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Gmail, Hotmail ya da bir arkadaşınızın adresiyle alınan randevular sistem tarafından otomatik olarak silinir.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Shape 23"/>
          <p:cNvSpPr/>
          <p:nvPr/>
        </p:nvSpPr>
        <p:spPr>
          <a:xfrm>
            <a:off x="4206240" y="2926080"/>
            <a:ext cx="4480200" cy="639720"/>
          </a:xfrm>
          <a:prstGeom prst="roundRect">
            <a:avLst>
              <a:gd name="adj" fmla="val 11429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2" name="Image 1" descr="preencoded.png"/>
          <p:cNvPicPr/>
          <p:nvPr/>
        </p:nvPicPr>
        <p:blipFill>
          <a:blip r:embed="rId2"/>
          <a:stretch/>
        </p:blipFill>
        <p:spPr>
          <a:xfrm>
            <a:off x="4343400" y="309996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173" name="Text 24"/>
          <p:cNvSpPr/>
          <p:nvPr/>
        </p:nvSpPr>
        <p:spPr>
          <a:xfrm>
            <a:off x="4736520" y="2926080"/>
            <a:ext cx="3840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Ad ve soyadınız hocalarınızın takviminde görünür; eksiksiz yazın.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Shape 25"/>
          <p:cNvSpPr/>
          <p:nvPr/>
        </p:nvSpPr>
        <p:spPr>
          <a:xfrm>
            <a:off x="4206240" y="3703320"/>
            <a:ext cx="4480200" cy="639720"/>
          </a:xfrm>
          <a:prstGeom prst="roundRect">
            <a:avLst>
              <a:gd name="adj" fmla="val 11429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5" name="Image 2" descr="preencoded.png"/>
          <p:cNvPicPr/>
          <p:nvPr/>
        </p:nvPicPr>
        <p:blipFill>
          <a:blip r:embed="rId3"/>
          <a:stretch/>
        </p:blipFill>
        <p:spPr>
          <a:xfrm>
            <a:off x="4343400" y="387720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176" name="Text 26"/>
          <p:cNvSpPr/>
          <p:nvPr/>
        </p:nvSpPr>
        <p:spPr>
          <a:xfrm>
            <a:off x="4736520" y="3703320"/>
            <a:ext cx="38401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Formda telefon ya da öğrenci numarası istenmez; numaranız adresinizden okunur.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Text 27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Text 28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5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Adım 4: E-posta doğrulama kodunu girin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Shape 1"/>
          <p:cNvSpPr/>
          <p:nvPr/>
        </p:nvSpPr>
        <p:spPr>
          <a:xfrm>
            <a:off x="8138160" y="274320"/>
            <a:ext cx="502560" cy="50256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1" name="Text 2"/>
          <p:cNvSpPr/>
          <p:nvPr/>
        </p:nvSpPr>
        <p:spPr>
          <a:xfrm>
            <a:off x="8138160" y="2743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  <a:ea typeface="Calibri"/>
              </a:rPr>
              <a:t>4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Shape 3"/>
          <p:cNvSpPr/>
          <p:nvPr/>
        </p:nvSpPr>
        <p:spPr>
          <a:xfrm>
            <a:off x="457200" y="1097280"/>
            <a:ext cx="3840120" cy="310860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cbd5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3" name="Image 0" descr="preencoded.png"/>
          <p:cNvPicPr/>
          <p:nvPr/>
        </p:nvPicPr>
        <p:blipFill>
          <a:blip r:embed="rId1"/>
          <a:stretch/>
        </p:blipFill>
        <p:spPr>
          <a:xfrm>
            <a:off x="2103120" y="1325880"/>
            <a:ext cx="548280" cy="548280"/>
          </a:xfrm>
          <a:prstGeom prst="rect">
            <a:avLst/>
          </a:prstGeom>
          <a:ln w="0">
            <a:noFill/>
          </a:ln>
        </p:spPr>
      </p:pic>
      <p:sp>
        <p:nvSpPr>
          <p:cNvPr id="184" name="Text 4"/>
          <p:cNvSpPr/>
          <p:nvPr/>
        </p:nvSpPr>
        <p:spPr>
          <a:xfrm>
            <a:off x="640080" y="196596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1f2933"/>
                </a:solidFill>
                <a:latin typeface="Calibri"/>
                <a:ea typeface="Calibri"/>
              </a:rPr>
              <a:t>E-posta adresinizi doğrulayın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Text 5"/>
          <p:cNvSpPr/>
          <p:nvPr/>
        </p:nvSpPr>
        <p:spPr>
          <a:xfrm>
            <a:off x="640080" y="2286000"/>
            <a:ext cx="34743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062370002@ogr.uludag.edu.tr adresine bir kod gönderdik.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Shape 6"/>
          <p:cNvSpPr/>
          <p:nvPr/>
        </p:nvSpPr>
        <p:spPr>
          <a:xfrm>
            <a:off x="868680" y="2788920"/>
            <a:ext cx="411120" cy="45684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Text 7"/>
          <p:cNvSpPr/>
          <p:nvPr/>
        </p:nvSpPr>
        <p:spPr>
          <a:xfrm>
            <a:off x="868680" y="2788920"/>
            <a:ext cx="4111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1f2933"/>
                </a:solidFill>
                <a:latin typeface="Calibri"/>
                <a:ea typeface="Calibri"/>
              </a:rPr>
              <a:t>4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Shape 8"/>
          <p:cNvSpPr/>
          <p:nvPr/>
        </p:nvSpPr>
        <p:spPr>
          <a:xfrm>
            <a:off x="1389960" y="2788920"/>
            <a:ext cx="411120" cy="45684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Text 9"/>
          <p:cNvSpPr/>
          <p:nvPr/>
        </p:nvSpPr>
        <p:spPr>
          <a:xfrm>
            <a:off x="1389960" y="2788920"/>
            <a:ext cx="4111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1f2933"/>
                </a:solidFill>
                <a:latin typeface="Calibri"/>
                <a:ea typeface="Calibri"/>
              </a:rPr>
              <a:t>8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Shape 10"/>
          <p:cNvSpPr/>
          <p:nvPr/>
        </p:nvSpPr>
        <p:spPr>
          <a:xfrm>
            <a:off x="1911240" y="2788920"/>
            <a:ext cx="411120" cy="45684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Text 11"/>
          <p:cNvSpPr/>
          <p:nvPr/>
        </p:nvSpPr>
        <p:spPr>
          <a:xfrm>
            <a:off x="1911240" y="2788920"/>
            <a:ext cx="4111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1f2933"/>
                </a:solidFill>
                <a:latin typeface="Calibri"/>
                <a:ea typeface="Calibri"/>
              </a:rPr>
              <a:t>2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Shape 12"/>
          <p:cNvSpPr/>
          <p:nvPr/>
        </p:nvSpPr>
        <p:spPr>
          <a:xfrm>
            <a:off x="2432160" y="2788920"/>
            <a:ext cx="411120" cy="45684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Text 13"/>
          <p:cNvSpPr/>
          <p:nvPr/>
        </p:nvSpPr>
        <p:spPr>
          <a:xfrm>
            <a:off x="2432160" y="2788920"/>
            <a:ext cx="4111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1f2933"/>
                </a:solidFill>
                <a:latin typeface="Calibri"/>
                <a:ea typeface="Calibri"/>
              </a:rPr>
              <a:t>9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Shape 14"/>
          <p:cNvSpPr/>
          <p:nvPr/>
        </p:nvSpPr>
        <p:spPr>
          <a:xfrm>
            <a:off x="2953440" y="2788920"/>
            <a:ext cx="411120" cy="45684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Text 15"/>
          <p:cNvSpPr/>
          <p:nvPr/>
        </p:nvSpPr>
        <p:spPr>
          <a:xfrm>
            <a:off x="2953440" y="2788920"/>
            <a:ext cx="4111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1f2933"/>
                </a:solidFill>
                <a:latin typeface="Calibri"/>
                <a:ea typeface="Calibri"/>
              </a:rPr>
              <a:t>1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Shape 16"/>
          <p:cNvSpPr/>
          <p:nvPr/>
        </p:nvSpPr>
        <p:spPr>
          <a:xfrm>
            <a:off x="3474720" y="2788920"/>
            <a:ext cx="411120" cy="45684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Text 17"/>
          <p:cNvSpPr/>
          <p:nvPr/>
        </p:nvSpPr>
        <p:spPr>
          <a:xfrm>
            <a:off x="3474720" y="2788920"/>
            <a:ext cx="4111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1f2933"/>
                </a:solidFill>
                <a:latin typeface="Calibri"/>
                <a:ea typeface="Calibri"/>
              </a:rPr>
              <a:t>7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Shape 18"/>
          <p:cNvSpPr/>
          <p:nvPr/>
        </p:nvSpPr>
        <p:spPr>
          <a:xfrm>
            <a:off x="1463040" y="3520440"/>
            <a:ext cx="1828440" cy="365400"/>
          </a:xfrm>
          <a:prstGeom prst="roundRect">
            <a:avLst>
              <a:gd name="adj" fmla="val 37500"/>
            </a:avLst>
          </a:prstGeom>
          <a:solidFill>
            <a:srgbClr val="1a73e8"/>
          </a:solidFill>
          <a:ln w="12700">
            <a:solidFill>
              <a:srgbClr val="1a73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9" name="Text 19"/>
          <p:cNvSpPr/>
          <p:nvPr/>
        </p:nvSpPr>
        <p:spPr>
          <a:xfrm>
            <a:off x="1463040" y="3520440"/>
            <a:ext cx="1828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Doğrula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Shape 20"/>
          <p:cNvSpPr/>
          <p:nvPr/>
        </p:nvSpPr>
        <p:spPr>
          <a:xfrm>
            <a:off x="4480560" y="3017520"/>
            <a:ext cx="502920" cy="360"/>
          </a:xfrm>
          <a:prstGeom prst="line">
            <a:avLst/>
          </a:prstGeom>
          <a:ln w="44450">
            <a:solidFill>
              <a:srgbClr val="e3641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Text 21"/>
          <p:cNvSpPr/>
          <p:nvPr/>
        </p:nvSpPr>
        <p:spPr>
          <a:xfrm>
            <a:off x="5029200" y="2834640"/>
            <a:ext cx="2285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e36414"/>
                </a:solidFill>
                <a:latin typeface="Calibri"/>
                <a:ea typeface="Calibri"/>
              </a:rPr>
              <a:t>Kodu buraya yazın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Shape 22"/>
          <p:cNvSpPr/>
          <p:nvPr/>
        </p:nvSpPr>
        <p:spPr>
          <a:xfrm>
            <a:off x="4754880" y="1097280"/>
            <a:ext cx="3931560" cy="776880"/>
          </a:xfrm>
          <a:prstGeom prst="roundRect">
            <a:avLst>
              <a:gd name="adj" fmla="val 9412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3" name="Image 1" descr="preencoded.png"/>
          <p:cNvPicPr/>
          <p:nvPr/>
        </p:nvPicPr>
        <p:blipFill>
          <a:blip r:embed="rId2"/>
          <a:stretch/>
        </p:blipFill>
        <p:spPr>
          <a:xfrm>
            <a:off x="4892040" y="133956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204" name="Text 23"/>
          <p:cNvSpPr/>
          <p:nvPr/>
        </p:nvSpPr>
        <p:spPr>
          <a:xfrm>
            <a:off x="5285160" y="1097280"/>
            <a:ext cx="329148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Kod, formda yazdığınız okul adresine gider. Başka bir adres yazdıysanız kod size ulaşmaz, randevu oluşmaz.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Shape 24"/>
          <p:cNvSpPr/>
          <p:nvPr/>
        </p:nvSpPr>
        <p:spPr>
          <a:xfrm>
            <a:off x="4754880" y="2011680"/>
            <a:ext cx="3931560" cy="639720"/>
          </a:xfrm>
          <a:prstGeom prst="roundRect">
            <a:avLst>
              <a:gd name="adj" fmla="val 11429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6" name="Image 2" descr="preencoded.png"/>
          <p:cNvPicPr/>
          <p:nvPr/>
        </p:nvPicPr>
        <p:blipFill>
          <a:blip r:embed="rId3"/>
          <a:stretch/>
        </p:blipFill>
        <p:spPr>
          <a:xfrm>
            <a:off x="4892040" y="218556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207" name="Text 25"/>
          <p:cNvSpPr/>
          <p:nvPr/>
        </p:nvSpPr>
        <p:spPr>
          <a:xfrm>
            <a:off x="5285160" y="2011680"/>
            <a:ext cx="3291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Kod gelmediyse Spam / Gereksiz klasörüne bakın, sonra yeniden isteyin.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Shape 26"/>
          <p:cNvSpPr/>
          <p:nvPr/>
        </p:nvSpPr>
        <p:spPr>
          <a:xfrm>
            <a:off x="4754880" y="3657600"/>
            <a:ext cx="3931560" cy="639720"/>
          </a:xfrm>
          <a:prstGeom prst="roundRect">
            <a:avLst>
              <a:gd name="adj" fmla="val 11429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9" name="Image 3" descr="preencoded.png"/>
          <p:cNvPicPr/>
          <p:nvPr/>
        </p:nvPicPr>
        <p:blipFill>
          <a:blip r:embed="rId4"/>
          <a:stretch/>
        </p:blipFill>
        <p:spPr>
          <a:xfrm>
            <a:off x="4892040" y="383148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210" name="Text 27"/>
          <p:cNvSpPr/>
          <p:nvPr/>
        </p:nvSpPr>
        <p:spPr>
          <a:xfrm>
            <a:off x="5285160" y="3657600"/>
            <a:ext cx="3291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Bu adım, başkasının adresiyle randevu alınmasını önler.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Text 28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Text 29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6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Adım 5: Onay ekranı ve onay e-postası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Shape 1"/>
          <p:cNvSpPr/>
          <p:nvPr/>
        </p:nvSpPr>
        <p:spPr>
          <a:xfrm>
            <a:off x="8138160" y="274320"/>
            <a:ext cx="502560" cy="50256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Text 2"/>
          <p:cNvSpPr/>
          <p:nvPr/>
        </p:nvSpPr>
        <p:spPr>
          <a:xfrm>
            <a:off x="8138160" y="2743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  <a:ea typeface="Calibri"/>
              </a:rPr>
              <a:t>5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6" name="Image 0" descr="confirm.png"/>
          <p:cNvPicPr/>
          <p:nvPr/>
        </p:nvPicPr>
        <p:blipFill>
          <a:blip r:embed="rId1"/>
          <a:stretch/>
        </p:blipFill>
        <p:spPr>
          <a:xfrm>
            <a:off x="457200" y="1005840"/>
            <a:ext cx="2468520" cy="3657240"/>
          </a:xfrm>
          <a:prstGeom prst="rect">
            <a:avLst/>
          </a:prstGeom>
          <a:ln w="0">
            <a:noFill/>
          </a:ln>
        </p:spPr>
      </p:pic>
      <p:sp>
        <p:nvSpPr>
          <p:cNvPr id="217" name="Shape 3"/>
          <p:cNvSpPr/>
          <p:nvPr/>
        </p:nvSpPr>
        <p:spPr>
          <a:xfrm>
            <a:off x="3063240" y="1280160"/>
            <a:ext cx="365400" cy="3654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Text 4"/>
          <p:cNvSpPr/>
          <p:nvPr/>
        </p:nvSpPr>
        <p:spPr>
          <a:xfrm>
            <a:off x="3063240" y="1280160"/>
            <a:ext cx="365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Shape 5"/>
          <p:cNvSpPr/>
          <p:nvPr/>
        </p:nvSpPr>
        <p:spPr>
          <a:xfrm>
            <a:off x="2743200" y="1463040"/>
            <a:ext cx="274320" cy="360"/>
          </a:xfrm>
          <a:prstGeom prst="line">
            <a:avLst/>
          </a:prstGeom>
          <a:ln w="44450">
            <a:solidFill>
              <a:srgbClr val="e3641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Text 6"/>
          <p:cNvSpPr/>
          <p:nvPr/>
        </p:nvSpPr>
        <p:spPr>
          <a:xfrm>
            <a:off x="3520440" y="1143000"/>
            <a:ext cx="21942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"Rezervasyon onaylandı" yazısını gördüyseniz randevunuz oluşmuştur.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Shape 7"/>
          <p:cNvSpPr/>
          <p:nvPr/>
        </p:nvSpPr>
        <p:spPr>
          <a:xfrm>
            <a:off x="3063240" y="3520440"/>
            <a:ext cx="365400" cy="3654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2" name="Text 8"/>
          <p:cNvSpPr/>
          <p:nvPr/>
        </p:nvSpPr>
        <p:spPr>
          <a:xfrm>
            <a:off x="3063240" y="3520440"/>
            <a:ext cx="365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Shape 9"/>
          <p:cNvSpPr/>
          <p:nvPr/>
        </p:nvSpPr>
        <p:spPr>
          <a:xfrm>
            <a:off x="2560320" y="3703320"/>
            <a:ext cx="457200" cy="411480"/>
          </a:xfrm>
          <a:prstGeom prst="line">
            <a:avLst/>
          </a:prstGeom>
          <a:ln w="44450">
            <a:solidFill>
              <a:srgbClr val="e3641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Text 10"/>
          <p:cNvSpPr/>
          <p:nvPr/>
        </p:nvSpPr>
        <p:spPr>
          <a:xfrm>
            <a:off x="3520440" y="3429000"/>
            <a:ext cx="21942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Bu bağlantı ile randevuyu hemen iptal edebilirsiniz.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Shape 11"/>
          <p:cNvSpPr/>
          <p:nvPr/>
        </p:nvSpPr>
        <p:spPr>
          <a:xfrm>
            <a:off x="5943600" y="1005840"/>
            <a:ext cx="2742840" cy="3657240"/>
          </a:xfrm>
          <a:prstGeom prst="roundRect">
            <a:avLst>
              <a:gd name="adj" fmla="val 3333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6" name="Image 1" descr="preencoded.png"/>
          <p:cNvPicPr/>
          <p:nvPr/>
        </p:nvPicPr>
        <p:blipFill>
          <a:blip r:embed="rId2"/>
          <a:stretch/>
        </p:blipFill>
        <p:spPr>
          <a:xfrm>
            <a:off x="6126480" y="1188720"/>
            <a:ext cx="411120" cy="411120"/>
          </a:xfrm>
          <a:prstGeom prst="rect">
            <a:avLst/>
          </a:prstGeom>
          <a:ln w="0">
            <a:noFill/>
          </a:ln>
        </p:spPr>
      </p:pic>
      <p:sp>
        <p:nvSpPr>
          <p:cNvPr id="227" name="Text 12"/>
          <p:cNvSpPr/>
          <p:nvPr/>
        </p:nvSpPr>
        <p:spPr>
          <a:xfrm>
            <a:off x="6629400" y="1188720"/>
            <a:ext cx="20113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0f4c5c"/>
                </a:solidFill>
                <a:latin typeface="Calibri"/>
                <a:ea typeface="Calibri"/>
              </a:rPr>
              <a:t>Onay e-postanız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Text 13"/>
          <p:cNvSpPr/>
          <p:nvPr/>
        </p:nvSpPr>
        <p:spPr>
          <a:xfrm>
            <a:off x="6126480" y="1691640"/>
            <a:ext cx="2377080" cy="283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spcAft>
                <a:spcPts val="799"/>
              </a:spcAft>
              <a:tabLst>
                <a:tab algn="l" pos="0"/>
              </a:tabLst>
            </a:pPr>
            <a:r>
              <a:rPr b="0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Okul adresinize "Randevu alındı" başlıklı bir e-posta gelir. İçinde oda, gün ve saat bilgisi ile "Randevuyu iptal et" düğmesi vardır.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en-US" sz="1100" spc="-1" strike="noStrike">
                <a:solidFill>
                  <a:srgbClr val="e36414"/>
                </a:solidFill>
                <a:latin typeface="Calibri"/>
                <a:ea typeface="Calibri"/>
              </a:rPr>
              <a:t>Bu e-postayı silmeyin.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Randevudan 1 gün, 1 saat ve 10 dakika önce hatırlatma e-postası da gelir.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Text 14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Text 15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7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Randevuyu iptal etmek ya da saatini değiştirmek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Shape 1"/>
          <p:cNvSpPr/>
          <p:nvPr/>
        </p:nvSpPr>
        <p:spPr>
          <a:xfrm>
            <a:off x="457200" y="1051560"/>
            <a:ext cx="4205880" cy="237708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cbd5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Text 2"/>
          <p:cNvSpPr/>
          <p:nvPr/>
        </p:nvSpPr>
        <p:spPr>
          <a:xfrm>
            <a:off x="640080" y="1143000"/>
            <a:ext cx="3840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Randevu alındı: DANIŞMA ODASI-1 (Ayşe Yılmaz), Sal 6 Eki 2026 12:00 - 12:45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Text 3"/>
          <p:cNvSpPr/>
          <p:nvPr/>
        </p:nvSpPr>
        <p:spPr>
          <a:xfrm>
            <a:off x="640080" y="1691640"/>
            <a:ext cx="38401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Konum: Danışma Odası-1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Randevuyu alan: Ayşe Yılmaz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b6770"/>
                </a:solidFill>
                <a:latin typeface="Calibri"/>
                <a:ea typeface="Calibri"/>
              </a:rPr>
              <a:t>062370002@ogr.uludag.edu.tr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Shape 4"/>
          <p:cNvSpPr/>
          <p:nvPr/>
        </p:nvSpPr>
        <p:spPr>
          <a:xfrm>
            <a:off x="640080" y="2697480"/>
            <a:ext cx="1554120" cy="38376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317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Text 5"/>
          <p:cNvSpPr/>
          <p:nvPr/>
        </p:nvSpPr>
        <p:spPr>
          <a:xfrm>
            <a:off x="640080" y="2697480"/>
            <a:ext cx="1554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Randevuyu iptal et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Shape 6"/>
          <p:cNvSpPr/>
          <p:nvPr/>
        </p:nvSpPr>
        <p:spPr>
          <a:xfrm>
            <a:off x="2331720" y="2697480"/>
            <a:ext cx="1645560" cy="383760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dadce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Text 7"/>
          <p:cNvSpPr/>
          <p:nvPr/>
        </p:nvSpPr>
        <p:spPr>
          <a:xfrm>
            <a:off x="2331720" y="2697480"/>
            <a:ext cx="16455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1a73e8"/>
                </a:solidFill>
                <a:latin typeface="Calibri"/>
                <a:ea typeface="Calibri"/>
              </a:rPr>
              <a:t>Başka bir randevu al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Shape 8"/>
          <p:cNvSpPr/>
          <p:nvPr/>
        </p:nvSpPr>
        <p:spPr>
          <a:xfrm flipV="1">
            <a:off x="1417320" y="3520440"/>
            <a:ext cx="360" cy="457200"/>
          </a:xfrm>
          <a:prstGeom prst="line">
            <a:avLst/>
          </a:prstGeom>
          <a:ln w="44450">
            <a:solidFill>
              <a:srgbClr val="e36414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Text 9"/>
          <p:cNvSpPr/>
          <p:nvPr/>
        </p:nvSpPr>
        <p:spPr>
          <a:xfrm>
            <a:off x="457200" y="4023360"/>
            <a:ext cx="4205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e36414"/>
                </a:solidFill>
                <a:latin typeface="Calibri"/>
                <a:ea typeface="Calibri"/>
              </a:rPr>
              <a:t>Onay e-postasındaki bu düğmeye tıklayın</a:t>
            </a:r>
            <a:endParaRPr b="0" lang="en-US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Text 10"/>
          <p:cNvSpPr/>
          <p:nvPr/>
        </p:nvSpPr>
        <p:spPr>
          <a:xfrm>
            <a:off x="5029200" y="1051560"/>
            <a:ext cx="365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-1" strike="noStrike">
                <a:solidFill>
                  <a:srgbClr val="0f4c5c"/>
                </a:solidFill>
                <a:latin typeface="Calibri"/>
                <a:ea typeface="Calibri"/>
              </a:rPr>
              <a:t>Saati değiştirmek için</a:t>
            </a:r>
            <a:endParaRPr b="0" lang="en-US" sz="1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Shape 11"/>
          <p:cNvSpPr/>
          <p:nvPr/>
        </p:nvSpPr>
        <p:spPr>
          <a:xfrm>
            <a:off x="5029200" y="1508760"/>
            <a:ext cx="365400" cy="3654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Text 12"/>
          <p:cNvSpPr/>
          <p:nvPr/>
        </p:nvSpPr>
        <p:spPr>
          <a:xfrm>
            <a:off x="5029200" y="1508760"/>
            <a:ext cx="365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Calibri"/>
                <a:ea typeface="Calibri"/>
              </a:rPr>
              <a:t>1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Text 13"/>
          <p:cNvSpPr/>
          <p:nvPr/>
        </p:nvSpPr>
        <p:spPr>
          <a:xfrm>
            <a:off x="5532120" y="1508760"/>
            <a:ext cx="31086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Mevcut randevunuzu e-postadan iptal edin.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Shape 14"/>
          <p:cNvSpPr/>
          <p:nvPr/>
        </p:nvSpPr>
        <p:spPr>
          <a:xfrm>
            <a:off x="5029200" y="2011680"/>
            <a:ext cx="365400" cy="3654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6" name="Text 15"/>
          <p:cNvSpPr/>
          <p:nvPr/>
        </p:nvSpPr>
        <p:spPr>
          <a:xfrm>
            <a:off x="5029200" y="2011680"/>
            <a:ext cx="365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Calibri"/>
                <a:ea typeface="Calibri"/>
              </a:rPr>
              <a:t>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Text 16"/>
          <p:cNvSpPr/>
          <p:nvPr/>
        </p:nvSpPr>
        <p:spPr>
          <a:xfrm>
            <a:off x="5532120" y="2011680"/>
            <a:ext cx="31086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Sayfayı yeniden açın, odayı seçin.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Shape 17"/>
          <p:cNvSpPr/>
          <p:nvPr/>
        </p:nvSpPr>
        <p:spPr>
          <a:xfrm>
            <a:off x="5029200" y="2514600"/>
            <a:ext cx="365400" cy="365400"/>
          </a:xfrm>
          <a:prstGeom prst="ellipse">
            <a:avLst/>
          </a:prstGeom>
          <a:solidFill>
            <a:srgbClr val="e36414"/>
          </a:solidFill>
          <a:ln w="1270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9" name="Text 18"/>
          <p:cNvSpPr/>
          <p:nvPr/>
        </p:nvSpPr>
        <p:spPr>
          <a:xfrm>
            <a:off x="5029200" y="2514600"/>
            <a:ext cx="365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ffffff"/>
                </a:solidFill>
                <a:latin typeface="Calibri"/>
                <a:ea typeface="Calibri"/>
              </a:rPr>
              <a:t>3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Text 19"/>
          <p:cNvSpPr/>
          <p:nvPr/>
        </p:nvSpPr>
        <p:spPr>
          <a:xfrm>
            <a:off x="5532120" y="2514600"/>
            <a:ext cx="31086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1f2933"/>
                </a:solidFill>
                <a:latin typeface="Calibri"/>
                <a:ea typeface="Calibri"/>
              </a:rPr>
              <a:t>Yeni gün ve saati alın.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Shape 20"/>
          <p:cNvSpPr/>
          <p:nvPr/>
        </p:nvSpPr>
        <p:spPr>
          <a:xfrm>
            <a:off x="5029200" y="3154680"/>
            <a:ext cx="3657240" cy="1508400"/>
          </a:xfrm>
          <a:prstGeom prst="roundRect">
            <a:avLst>
              <a:gd name="adj" fmla="val 6061"/>
            </a:avLst>
          </a:prstGeom>
          <a:solidFill>
            <a:srgbClr val="fdece4"/>
          </a:solidFill>
          <a:ln w="19050">
            <a:solidFill>
              <a:srgbClr val="e3641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2" name="Image 0" descr="preencoded.png"/>
          <p:cNvPicPr/>
          <p:nvPr/>
        </p:nvPicPr>
        <p:blipFill>
          <a:blip r:embed="rId1"/>
          <a:stretch/>
        </p:blipFill>
        <p:spPr>
          <a:xfrm>
            <a:off x="5166360" y="3291840"/>
            <a:ext cx="365400" cy="365400"/>
          </a:xfrm>
          <a:prstGeom prst="rect">
            <a:avLst/>
          </a:prstGeom>
          <a:ln w="0">
            <a:noFill/>
          </a:ln>
        </p:spPr>
      </p:pic>
      <p:sp>
        <p:nvSpPr>
          <p:cNvPr id="253" name="Text 21"/>
          <p:cNvSpPr/>
          <p:nvPr/>
        </p:nvSpPr>
        <p:spPr>
          <a:xfrm>
            <a:off x="5623560" y="3246120"/>
            <a:ext cx="29257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e36414"/>
                </a:solidFill>
                <a:latin typeface="Calibri"/>
                <a:ea typeface="Calibri"/>
              </a:rPr>
              <a:t>30 dakika kuralı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Text 22"/>
          <p:cNvSpPr/>
          <p:nvPr/>
        </p:nvSpPr>
        <p:spPr>
          <a:xfrm>
            <a:off x="5166360" y="3703320"/>
            <a:ext cx="33829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Oturuma en az 30 dakika kala iptal ederseniz hakkınız geri gelir, aynı hafta yeni randevu alabilirsiniz. Daha geç iptal edilen randevu kullanılmış sayılır.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Text 23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Text 24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8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Üç temel kural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Shape 1"/>
          <p:cNvSpPr/>
          <p:nvPr/>
        </p:nvSpPr>
        <p:spPr>
          <a:xfrm>
            <a:off x="457200" y="1097280"/>
            <a:ext cx="2605680" cy="3291480"/>
          </a:xfrm>
          <a:prstGeom prst="roundRect">
            <a:avLst>
              <a:gd name="adj" fmla="val 4211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Shape 2"/>
          <p:cNvSpPr/>
          <p:nvPr/>
        </p:nvSpPr>
        <p:spPr>
          <a:xfrm>
            <a:off x="1371600" y="1325880"/>
            <a:ext cx="776880" cy="7768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0" name="Image 0" descr="preencoded.png"/>
          <p:cNvPicPr/>
          <p:nvPr/>
        </p:nvPicPr>
        <p:blipFill>
          <a:blip r:embed="rId1"/>
          <a:stretch/>
        </p:blipFill>
        <p:spPr>
          <a:xfrm>
            <a:off x="1554480" y="1508760"/>
            <a:ext cx="411120" cy="411120"/>
          </a:xfrm>
          <a:prstGeom prst="rect">
            <a:avLst/>
          </a:prstGeom>
          <a:ln w="0">
            <a:noFill/>
          </a:ln>
        </p:spPr>
      </p:pic>
      <p:sp>
        <p:nvSpPr>
          <p:cNvPr id="261" name="Text 3"/>
          <p:cNvSpPr/>
          <p:nvPr/>
        </p:nvSpPr>
        <p:spPr>
          <a:xfrm>
            <a:off x="640080" y="2240280"/>
            <a:ext cx="2239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f4c5c"/>
                </a:solidFill>
                <a:latin typeface="Calibri"/>
                <a:ea typeface="Calibri"/>
              </a:rPr>
              <a:t>Haftada bir randevu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Text 4"/>
          <p:cNvSpPr/>
          <p:nvPr/>
        </p:nvSpPr>
        <p:spPr>
          <a:xfrm>
            <a:off x="685800" y="2697480"/>
            <a:ext cx="214848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pc="-1" strike="noStrike">
                <a:solidFill>
                  <a:srgbClr val="1f2933"/>
                </a:solidFill>
                <a:latin typeface="Calibri"/>
                <a:ea typeface="Calibri"/>
              </a:rPr>
              <a:t>Pazartesi-Pazar arasında en fazla bir geçerli randevunuz olabilir. İkinciyi alırsanız sonradan alınan otomatik silinir.</a:t>
            </a:r>
            <a:endParaRPr b="0" lang="en-US" sz="11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Shape 5"/>
          <p:cNvSpPr/>
          <p:nvPr/>
        </p:nvSpPr>
        <p:spPr>
          <a:xfrm>
            <a:off x="3246120" y="1097280"/>
            <a:ext cx="2605680" cy="3291480"/>
          </a:xfrm>
          <a:prstGeom prst="roundRect">
            <a:avLst>
              <a:gd name="adj" fmla="val 4211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Shape 6"/>
          <p:cNvSpPr/>
          <p:nvPr/>
        </p:nvSpPr>
        <p:spPr>
          <a:xfrm>
            <a:off x="4160520" y="1325880"/>
            <a:ext cx="776880" cy="7768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5" name="Image 1" descr="preencoded.png"/>
          <p:cNvPicPr/>
          <p:nvPr/>
        </p:nvPicPr>
        <p:blipFill>
          <a:blip r:embed="rId2"/>
          <a:stretch/>
        </p:blipFill>
        <p:spPr>
          <a:xfrm>
            <a:off x="4343400" y="1508760"/>
            <a:ext cx="411120" cy="411120"/>
          </a:xfrm>
          <a:prstGeom prst="rect">
            <a:avLst/>
          </a:prstGeom>
          <a:ln w="0">
            <a:noFill/>
          </a:ln>
        </p:spPr>
      </p:pic>
      <p:sp>
        <p:nvSpPr>
          <p:cNvPr id="266" name="Text 7"/>
          <p:cNvSpPr/>
          <p:nvPr/>
        </p:nvSpPr>
        <p:spPr>
          <a:xfrm>
            <a:off x="3429000" y="2240280"/>
            <a:ext cx="2239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f4c5c"/>
                </a:solidFill>
                <a:latin typeface="Calibri"/>
                <a:ea typeface="Calibri"/>
              </a:rPr>
              <a:t>30 dakika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Text 8"/>
          <p:cNvSpPr/>
          <p:nvPr/>
        </p:nvSpPr>
        <p:spPr>
          <a:xfrm>
            <a:off x="3474720" y="2697480"/>
            <a:ext cx="214848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pc="-1" strike="noStrike">
                <a:solidFill>
                  <a:srgbClr val="1f2933"/>
                </a:solidFill>
                <a:latin typeface="Calibri"/>
                <a:ea typeface="Calibri"/>
              </a:rPr>
              <a:t>Kullanmayacağınız randevuyu oturuma en az 30 dakika kala iptal edin. Geç iptal ve gelmeme, hakkı kullanılmış sayar.</a:t>
            </a:r>
            <a:endParaRPr b="0" lang="en-US" sz="11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Shape 9"/>
          <p:cNvSpPr/>
          <p:nvPr/>
        </p:nvSpPr>
        <p:spPr>
          <a:xfrm>
            <a:off x="6035040" y="1097280"/>
            <a:ext cx="2605680" cy="3291480"/>
          </a:xfrm>
          <a:prstGeom prst="roundRect">
            <a:avLst>
              <a:gd name="adj" fmla="val 4211"/>
            </a:avLst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Shape 10"/>
          <p:cNvSpPr/>
          <p:nvPr/>
        </p:nvSpPr>
        <p:spPr>
          <a:xfrm>
            <a:off x="6949440" y="1325880"/>
            <a:ext cx="776880" cy="7768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0" name="Image 2" descr="preencoded.png"/>
          <p:cNvPicPr/>
          <p:nvPr/>
        </p:nvPicPr>
        <p:blipFill>
          <a:blip r:embed="rId3"/>
          <a:stretch/>
        </p:blipFill>
        <p:spPr>
          <a:xfrm>
            <a:off x="7132320" y="1508760"/>
            <a:ext cx="411120" cy="411120"/>
          </a:xfrm>
          <a:prstGeom prst="rect">
            <a:avLst/>
          </a:prstGeom>
          <a:ln w="0">
            <a:noFill/>
          </a:ln>
        </p:spPr>
      </p:pic>
      <p:sp>
        <p:nvSpPr>
          <p:cNvPr id="271" name="Text 11"/>
          <p:cNvSpPr/>
          <p:nvPr/>
        </p:nvSpPr>
        <p:spPr>
          <a:xfrm>
            <a:off x="6217920" y="2240280"/>
            <a:ext cx="2239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f4c5c"/>
                </a:solidFill>
                <a:latin typeface="Calibri"/>
                <a:ea typeface="Calibri"/>
              </a:rPr>
              <a:t>Kendi adresiniz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Text 12"/>
          <p:cNvSpPr/>
          <p:nvPr/>
        </p:nvSpPr>
        <p:spPr>
          <a:xfrm>
            <a:off x="6263640" y="2697480"/>
            <a:ext cx="214848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50" spc="-1" strike="noStrike">
                <a:solidFill>
                  <a:srgbClr val="1f2933"/>
                </a:solidFill>
                <a:latin typeface="Calibri"/>
                <a:ea typeface="Calibri"/>
              </a:rPr>
              <a:t>Yalnızca öğrenci numaranızla başlayan @ogr.uludag.edu.tr adresi geçerlidir. Başka adresle alınan randevu silinir.</a:t>
            </a:r>
            <a:endParaRPr b="0" lang="en-US" sz="11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Text 13"/>
          <p:cNvSpPr/>
          <p:nvPr/>
        </p:nvSpPr>
        <p:spPr>
          <a:xfrm>
            <a:off x="457200" y="4480560"/>
            <a:ext cx="8229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pc="-1" strike="noStrike">
                <a:solidFill>
                  <a:srgbClr val="5b6770"/>
                </a:solidFill>
                <a:latin typeface="Calibri"/>
                <a:ea typeface="Calibri"/>
              </a:rPr>
              <a:t>Kuralları sistem otomatik uygular; silinen her randevu için size e-posta gelir.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Text 14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Text 15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9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Şunu yaparsam ne olur?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77" name="Table 0"/>
          <p:cNvGraphicFramePr/>
          <p:nvPr/>
        </p:nvGraphicFramePr>
        <p:xfrm>
          <a:off x="457200" y="1005840"/>
          <a:ext cx="8229240" cy="3364560"/>
        </p:xfrm>
        <a:graphic>
          <a:graphicData uri="http://schemas.openxmlformats.org/drawingml/2006/table">
            <a:tbl>
              <a:tblPr/>
              <a:tblGrid>
                <a:gridCol w="3383280"/>
                <a:gridCol w="4297680"/>
                <a:gridCol w="548640"/>
              </a:tblGrid>
              <a:tr h="420480"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Durum</a:t>
                      </a:r>
                      <a:endParaRPr b="0" lang="en-US" sz="12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Sonuç</a:t>
                      </a:r>
                      <a:endParaRPr b="0" lang="en-US" sz="12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en-US" sz="1200" spc="-1" strike="noStrike">
                        <a:solidFill>
                          <a:schemeClr val="dk1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0f4c5c"/>
                    </a:solidFill>
                  </a:tcPr>
                </a:tc>
              </a:tr>
              <a:tr h="420480"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Aynı hafta ikinci bir randevu aldım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Sonradan alınan silinir, e-posta gelir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✗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</a:tr>
              <a:tr h="420480"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Randevumu oturuma 1 saat kala iptal ettim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5f8f9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Hakkınız geri gelir, aynı hafta yeniden alabilirsiniz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5f8f9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✓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2a9d8f"/>
                    </a:solidFill>
                  </a:tcPr>
                </a:tc>
              </a:tr>
              <a:tr h="420480"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Randevumu oturuma 10 dakika kala iptal ettim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Hak kullanılmış sayılır, o hafta yeni randevu alamazsınız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✗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</a:tr>
              <a:tr h="420480"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Randevuma gitmedim, iptal de etmedim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5f8f9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Hak kullanılmış sayılır; tekrarında yaptırım uygulanır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5f8f9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✗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</a:tr>
              <a:tr h="420480"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Arkadaşımın adresiyle randevu aldım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Silinir; arkadaşınız listedeyse onun hakkı yanar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✗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</a:tr>
              <a:tr h="420480"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Geçmiş randevumu takvimden sildim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5f8f9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Hak geri gelmez, sistem kaydı ayrıca tutar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5f8f9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✗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</a:tr>
              <a:tr h="420480"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Boş bir odayı başlamasına 20 dk kala aldım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100" spc="-1" strike="noStrike">
                          <a:solidFill>
                            <a:srgbClr val="1f2933"/>
                          </a:solidFill>
                          <a:latin typeface="Calibri"/>
                          <a:ea typeface="Calibri"/>
                        </a:rPr>
                        <a:t>Alabilirsiniz; o haftaki hakkınıza sayılır</a:t>
                      </a:r>
                      <a:endParaRPr b="0" lang="en-US" sz="11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54720" rIns="54720" tIns="54720" bIns="54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✓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54720" marR="54720">
                    <a:lnL w="6480">
                      <a:solidFill>
                        <a:srgbClr val="dde3e6"/>
                      </a:solidFill>
                      <a:prstDash val="solid"/>
                    </a:lnL>
                    <a:lnR w="6480">
                      <a:solidFill>
                        <a:srgbClr val="dde3e6"/>
                      </a:solidFill>
                      <a:prstDash val="solid"/>
                    </a:lnR>
                    <a:lnT w="6480">
                      <a:solidFill>
                        <a:srgbClr val="dde3e6"/>
                      </a:solidFill>
                      <a:prstDash val="solid"/>
                    </a:lnT>
                    <a:lnB w="6480">
                      <a:solidFill>
                        <a:srgbClr val="dde3e6"/>
                      </a:solidFill>
                      <a:prstDash val="solid"/>
                    </a:lnB>
                    <a:solidFill>
                      <a:srgbClr val="2a9d8f"/>
                    </a:solidFill>
                  </a:tcPr>
                </a:tc>
              </a:tr>
            </a:tbl>
          </a:graphicData>
        </a:graphic>
      </p:graphicFrame>
      <p:sp>
        <p:nvSpPr>
          <p:cNvPr id="278" name="Text 1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Text 2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10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 0"/>
          <p:cNvSpPr/>
          <p:nvPr/>
        </p:nvSpPr>
        <p:spPr>
          <a:xfrm>
            <a:off x="457200" y="2743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pc="-1" strike="noStrike">
                <a:solidFill>
                  <a:srgbClr val="0f4c5c"/>
                </a:solidFill>
                <a:latin typeface="Calibri"/>
                <a:ea typeface="Calibri"/>
              </a:rPr>
              <a:t>Odada: oturum kuralları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Shape 1"/>
          <p:cNvSpPr/>
          <p:nvPr/>
        </p:nvSpPr>
        <p:spPr>
          <a:xfrm>
            <a:off x="457200" y="1124640"/>
            <a:ext cx="566640" cy="56664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2" name="Image 0" descr="preencoded.png"/>
          <p:cNvPicPr/>
          <p:nvPr/>
        </p:nvPicPr>
        <p:blipFill>
          <a:blip r:embed="rId1"/>
          <a:stretch/>
        </p:blipFill>
        <p:spPr>
          <a:xfrm>
            <a:off x="594360" y="126180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283" name="Text 2"/>
          <p:cNvSpPr/>
          <p:nvPr/>
        </p:nvSpPr>
        <p:spPr>
          <a:xfrm>
            <a:off x="1234440" y="1051560"/>
            <a:ext cx="74062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0f4c5c"/>
                </a:solidFill>
                <a:latin typeface="Calibri"/>
                <a:ea typeface="Calibri"/>
              </a:rPr>
              <a:t>Zamanında başlayın, zamanında bitirin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Text 3"/>
          <p:cNvSpPr/>
          <p:nvPr/>
        </p:nvSpPr>
        <p:spPr>
          <a:xfrm>
            <a:off x="1234440" y="1344240"/>
            <a:ext cx="74062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Oturum 45 dakikadır. Uzatmak, sizden sonraki öğrencinin randevusunu geciktirir. 15 dakikalık aralık odayı toparlamak içindir.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Shape 4"/>
          <p:cNvSpPr/>
          <p:nvPr/>
        </p:nvSpPr>
        <p:spPr>
          <a:xfrm>
            <a:off x="457200" y="2039040"/>
            <a:ext cx="566640" cy="56664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6" name="Image 1" descr="preencoded.png"/>
          <p:cNvPicPr/>
          <p:nvPr/>
        </p:nvPicPr>
        <p:blipFill>
          <a:blip r:embed="rId2"/>
          <a:stretch/>
        </p:blipFill>
        <p:spPr>
          <a:xfrm>
            <a:off x="594360" y="217620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287" name="Text 5"/>
          <p:cNvSpPr/>
          <p:nvPr/>
        </p:nvSpPr>
        <p:spPr>
          <a:xfrm>
            <a:off x="1234440" y="1965960"/>
            <a:ext cx="74062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0f4c5c"/>
                </a:solidFill>
                <a:latin typeface="Calibri"/>
                <a:ea typeface="Calibri"/>
              </a:rPr>
              <a:t>Oda boşalmadıysa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8" name="Text 6"/>
          <p:cNvSpPr/>
          <p:nvPr/>
        </p:nvSpPr>
        <p:spPr>
          <a:xfrm>
            <a:off x="1234440" y="2258640"/>
            <a:ext cx="74062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Kapıyı çalmayın, 5 dakika bekleyin. Sonra gecikmeyi oda, tarih ve saat bilgisiyle ulupdr@uludag.edu.tr adresine yazın.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Shape 7"/>
          <p:cNvSpPr/>
          <p:nvPr/>
        </p:nvSpPr>
        <p:spPr>
          <a:xfrm>
            <a:off x="457200" y="2953440"/>
            <a:ext cx="566640" cy="56664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0" name="Image 2" descr="preencoded.png"/>
          <p:cNvPicPr/>
          <p:nvPr/>
        </p:nvPicPr>
        <p:blipFill>
          <a:blip r:embed="rId3"/>
          <a:stretch/>
        </p:blipFill>
        <p:spPr>
          <a:xfrm>
            <a:off x="594360" y="309060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291" name="Text 8"/>
          <p:cNvSpPr/>
          <p:nvPr/>
        </p:nvSpPr>
        <p:spPr>
          <a:xfrm>
            <a:off x="1234440" y="2880360"/>
            <a:ext cx="74062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0f4c5c"/>
                </a:solidFill>
                <a:latin typeface="Calibri"/>
                <a:ea typeface="Calibri"/>
              </a:rPr>
              <a:t>Yaptırım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Text 9"/>
          <p:cNvSpPr/>
          <p:nvPr/>
        </p:nvSpPr>
        <p:spPr>
          <a:xfrm>
            <a:off x="1234440" y="3173040"/>
            <a:ext cx="74062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Art arda iki kez oturumunu geciktirerek sonraki randevuyu aksatan ya da iptal etmeden iki kez gelmeyen öğrenciye dönem sonuna kadar oda randevusu verilmez; oturumlarını kendi bulacağı uygun bir yerde sürdürür.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Shape 10"/>
          <p:cNvSpPr/>
          <p:nvPr/>
        </p:nvSpPr>
        <p:spPr>
          <a:xfrm>
            <a:off x="457200" y="3867840"/>
            <a:ext cx="566640" cy="56664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4" name="Image 3" descr="preencoded.png"/>
          <p:cNvPicPr/>
          <p:nvPr/>
        </p:nvPicPr>
        <p:blipFill>
          <a:blip r:embed="rId4"/>
          <a:stretch/>
        </p:blipFill>
        <p:spPr>
          <a:xfrm>
            <a:off x="594360" y="4005000"/>
            <a:ext cx="292320" cy="292320"/>
          </a:xfrm>
          <a:prstGeom prst="rect">
            <a:avLst/>
          </a:prstGeom>
          <a:ln w="0">
            <a:noFill/>
          </a:ln>
        </p:spPr>
      </p:pic>
      <p:sp>
        <p:nvSpPr>
          <p:cNvPr id="295" name="Text 11"/>
          <p:cNvSpPr/>
          <p:nvPr/>
        </p:nvSpPr>
        <p:spPr>
          <a:xfrm>
            <a:off x="1234440" y="3794760"/>
            <a:ext cx="74062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-1" strike="noStrike">
                <a:solidFill>
                  <a:srgbClr val="0f4c5c"/>
                </a:solidFill>
                <a:latin typeface="Calibri"/>
                <a:ea typeface="Calibri"/>
              </a:rPr>
              <a:t>Çıkarken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Text 12"/>
          <p:cNvSpPr/>
          <p:nvPr/>
        </p:nvSpPr>
        <p:spPr>
          <a:xfrm>
            <a:off x="1234440" y="4087440"/>
            <a:ext cx="74062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f2933"/>
                </a:solidFill>
                <a:latin typeface="Calibri"/>
                <a:ea typeface="Calibri"/>
              </a:rPr>
              <a:t>Sandalyeleri yerine koyun, ışığı kapatın, kapıyı kapatın. Odada danışana ait hiçbir kayıt ya da not bırakmayın.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Text 13"/>
          <p:cNvSpPr/>
          <p:nvPr/>
        </p:nvSpPr>
        <p:spPr>
          <a:xfrm>
            <a:off x="457200" y="4800600"/>
            <a:ext cx="6400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BUÜ RPD Anabilim Dalı  ·  Danışma Odaları Randevu Sistemi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Text 14"/>
          <p:cNvSpPr/>
          <p:nvPr/>
        </p:nvSpPr>
        <p:spPr>
          <a:xfrm>
            <a:off x="8229600" y="4800600"/>
            <a:ext cx="456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b6770"/>
                </a:solidFill>
                <a:latin typeface="Calibri"/>
                <a:ea typeface="Calibri"/>
              </a:rPr>
              <a:t>11</a:t>
            </a:r>
            <a:endParaRPr b="0" lang="en-US" sz="9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f4c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 0"/>
          <p:cNvSpPr/>
          <p:nvPr/>
        </p:nvSpPr>
        <p:spPr>
          <a:xfrm>
            <a:off x="640080" y="548640"/>
            <a:ext cx="73148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pc="-1" strike="noStrike">
                <a:solidFill>
                  <a:srgbClr val="ffffff"/>
                </a:solidFill>
                <a:latin typeface="Calibri"/>
                <a:ea typeface="Calibri"/>
              </a:rPr>
              <a:t>Sorun olursa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0" name="Shape 1"/>
          <p:cNvSpPr/>
          <p:nvPr/>
        </p:nvSpPr>
        <p:spPr>
          <a:xfrm>
            <a:off x="640080" y="1325880"/>
            <a:ext cx="3840120" cy="1234080"/>
          </a:xfrm>
          <a:prstGeom prst="roundRect">
            <a:avLst>
              <a:gd name="adj" fmla="val 7407"/>
            </a:avLst>
          </a:prstGeom>
          <a:solidFill>
            <a:srgbClr val="1b6b7b"/>
          </a:solidFill>
          <a:ln w="12700">
            <a:solidFill>
              <a:srgbClr val="1b6b7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01" name="Image 0" descr="preencoded.png"/>
          <p:cNvPicPr/>
          <p:nvPr/>
        </p:nvPicPr>
        <p:blipFill>
          <a:blip r:embed="rId1"/>
          <a:stretch/>
        </p:blipFill>
        <p:spPr>
          <a:xfrm>
            <a:off x="777240" y="1463040"/>
            <a:ext cx="273960" cy="273960"/>
          </a:xfrm>
          <a:prstGeom prst="rect">
            <a:avLst/>
          </a:prstGeom>
          <a:ln w="0">
            <a:noFill/>
          </a:ln>
        </p:spPr>
      </p:pic>
      <p:sp>
        <p:nvSpPr>
          <p:cNvPr id="302" name="Text 2"/>
          <p:cNvSpPr/>
          <p:nvPr/>
        </p:nvSpPr>
        <p:spPr>
          <a:xfrm>
            <a:off x="1143000" y="1417320"/>
            <a:ext cx="3200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Doğrulama kodu gelmedi</a:t>
            </a:r>
            <a:endParaRPr b="0" lang="en-US" sz="1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3" name="Text 3"/>
          <p:cNvSpPr/>
          <p:nvPr/>
        </p:nvSpPr>
        <p:spPr>
          <a:xfrm>
            <a:off x="777240" y="1783080"/>
            <a:ext cx="35658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e3eef1"/>
                </a:solidFill>
                <a:latin typeface="Calibri"/>
                <a:ea typeface="Calibri"/>
              </a:rPr>
              <a:t>Spam / Gereksiz klasörüne bakın. Adresinizi doğru yazdığınızdan emin olun, yeniden isteyin.</a:t>
            </a:r>
            <a:endParaRPr b="0" lang="en-US" sz="10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4" name="Shape 4"/>
          <p:cNvSpPr/>
          <p:nvPr/>
        </p:nvSpPr>
        <p:spPr>
          <a:xfrm>
            <a:off x="4709160" y="1325880"/>
            <a:ext cx="3840120" cy="1234080"/>
          </a:xfrm>
          <a:prstGeom prst="roundRect">
            <a:avLst>
              <a:gd name="adj" fmla="val 7407"/>
            </a:avLst>
          </a:prstGeom>
          <a:solidFill>
            <a:srgbClr val="1b6b7b"/>
          </a:solidFill>
          <a:ln w="12700">
            <a:solidFill>
              <a:srgbClr val="1b6b7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05" name="Image 1" descr="preencoded.png"/>
          <p:cNvPicPr/>
          <p:nvPr/>
        </p:nvPicPr>
        <p:blipFill>
          <a:blip r:embed="rId2"/>
          <a:stretch/>
        </p:blipFill>
        <p:spPr>
          <a:xfrm>
            <a:off x="4846320" y="1463040"/>
            <a:ext cx="273960" cy="273960"/>
          </a:xfrm>
          <a:prstGeom prst="rect">
            <a:avLst/>
          </a:prstGeom>
          <a:ln w="0">
            <a:noFill/>
          </a:ln>
        </p:spPr>
      </p:pic>
      <p:sp>
        <p:nvSpPr>
          <p:cNvPr id="306" name="Text 5"/>
          <p:cNvSpPr/>
          <p:nvPr/>
        </p:nvSpPr>
        <p:spPr>
          <a:xfrm>
            <a:off x="5212080" y="1417320"/>
            <a:ext cx="3200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Randevum silindi e-postası aldım</a:t>
            </a:r>
            <a:endParaRPr b="0" lang="en-US" sz="1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7" name="Text 6"/>
          <p:cNvSpPr/>
          <p:nvPr/>
        </p:nvSpPr>
        <p:spPr>
          <a:xfrm>
            <a:off x="4846320" y="1783080"/>
            <a:ext cx="35658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e3eef1"/>
                </a:solidFill>
                <a:latin typeface="Calibri"/>
                <a:ea typeface="Calibri"/>
              </a:rPr>
              <a:t>E-postada sebep yazar: aynı hafta ikinci randevu, geçersiz adres ya da yaptırım. Hata olduğunu düşünüyorsanız yanıtlayın.</a:t>
            </a:r>
            <a:endParaRPr b="0" lang="en-US" sz="10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8" name="Shape 7"/>
          <p:cNvSpPr/>
          <p:nvPr/>
        </p:nvSpPr>
        <p:spPr>
          <a:xfrm>
            <a:off x="640080" y="2743200"/>
            <a:ext cx="3840120" cy="1234080"/>
          </a:xfrm>
          <a:prstGeom prst="roundRect">
            <a:avLst>
              <a:gd name="adj" fmla="val 7407"/>
            </a:avLst>
          </a:prstGeom>
          <a:solidFill>
            <a:srgbClr val="1b6b7b"/>
          </a:solidFill>
          <a:ln w="12700">
            <a:solidFill>
              <a:srgbClr val="1b6b7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09" name="Image 2" descr="preencoded.png"/>
          <p:cNvPicPr/>
          <p:nvPr/>
        </p:nvPicPr>
        <p:blipFill>
          <a:blip r:embed="rId3"/>
          <a:stretch/>
        </p:blipFill>
        <p:spPr>
          <a:xfrm>
            <a:off x="777240" y="2880360"/>
            <a:ext cx="273960" cy="273960"/>
          </a:xfrm>
          <a:prstGeom prst="rect">
            <a:avLst/>
          </a:prstGeom>
          <a:ln w="0">
            <a:noFill/>
          </a:ln>
        </p:spPr>
      </p:pic>
      <p:sp>
        <p:nvSpPr>
          <p:cNvPr id="310" name="Text 8"/>
          <p:cNvSpPr/>
          <p:nvPr/>
        </p:nvSpPr>
        <p:spPr>
          <a:xfrm>
            <a:off x="1143000" y="2834640"/>
            <a:ext cx="3200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Onay e-postası gelmedi</a:t>
            </a:r>
            <a:endParaRPr b="0" lang="en-US" sz="1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1" name="Text 9"/>
          <p:cNvSpPr/>
          <p:nvPr/>
        </p:nvSpPr>
        <p:spPr>
          <a:xfrm>
            <a:off x="777240" y="3200400"/>
            <a:ext cx="35658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e3eef1"/>
                </a:solidFill>
                <a:latin typeface="Calibri"/>
                <a:ea typeface="Calibri"/>
              </a:rPr>
              <a:t>Randevu sayfasını yeniden açın: seçtiğiniz saat listeden kalktıysa randevunuz oluşmuştur. E-posta gecikmiş olabilir; spam klasörüne bakın.</a:t>
            </a:r>
            <a:endParaRPr b="0" lang="en-US" sz="10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2" name="Shape 10"/>
          <p:cNvSpPr/>
          <p:nvPr/>
        </p:nvSpPr>
        <p:spPr>
          <a:xfrm>
            <a:off x="4709160" y="2743200"/>
            <a:ext cx="3840120" cy="1234080"/>
          </a:xfrm>
          <a:prstGeom prst="roundRect">
            <a:avLst>
              <a:gd name="adj" fmla="val 7407"/>
            </a:avLst>
          </a:prstGeom>
          <a:solidFill>
            <a:srgbClr val="1b6b7b"/>
          </a:solidFill>
          <a:ln w="12700">
            <a:solidFill>
              <a:srgbClr val="1b6b7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13" name="Image 3" descr="preencoded.png"/>
          <p:cNvPicPr/>
          <p:nvPr/>
        </p:nvPicPr>
        <p:blipFill>
          <a:blip r:embed="rId4"/>
          <a:stretch/>
        </p:blipFill>
        <p:spPr>
          <a:xfrm>
            <a:off x="4846320" y="2880360"/>
            <a:ext cx="273960" cy="273960"/>
          </a:xfrm>
          <a:prstGeom prst="rect">
            <a:avLst/>
          </a:prstGeom>
          <a:ln w="0">
            <a:noFill/>
          </a:ln>
        </p:spPr>
      </p:pic>
      <p:sp>
        <p:nvSpPr>
          <p:cNvPr id="314" name="Text 11"/>
          <p:cNvSpPr/>
          <p:nvPr/>
        </p:nvSpPr>
        <p:spPr>
          <a:xfrm>
            <a:off x="5212080" y="2834640"/>
            <a:ext cx="3200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Bağlantı açılmıyor</a:t>
            </a:r>
            <a:endParaRPr b="0" lang="en-US" sz="1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5" name="Text 12"/>
          <p:cNvSpPr/>
          <p:nvPr/>
        </p:nvSpPr>
        <p:spPr>
          <a:xfrm>
            <a:off x="4846320" y="3200400"/>
            <a:ext cx="35658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e3eef1"/>
                </a:solidFill>
                <a:latin typeface="Calibri"/>
                <a:ea typeface="Calibri"/>
              </a:rPr>
              <a:t>Kılavuzdaki QR kodu yeniden okutun ya da bağlantıyı tarayıcıya kopyalayın. Sayfa her Google hesabıyla açılır; formda okul adresinizi yazmanız yeterlidir.</a:t>
            </a:r>
            <a:endParaRPr b="0" lang="en-US" sz="105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6" name="Text 13"/>
          <p:cNvSpPr/>
          <p:nvPr/>
        </p:nvSpPr>
        <p:spPr>
          <a:xfrm>
            <a:off x="640080" y="4251960"/>
            <a:ext cx="7772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pc="-1" strike="noStrike">
                <a:solidFill>
                  <a:srgbClr val="cadcfc"/>
                </a:solidFill>
                <a:latin typeface="Calibri"/>
                <a:ea typeface="Calibri"/>
              </a:rPr>
              <a:t>İletişim ve itiraz: </a:t>
            </a:r>
            <a:r>
              <a:rPr b="1" lang="en-US" sz="1500" spc="-1" strike="noStrike">
                <a:solidFill>
                  <a:srgbClr val="ffffff"/>
                </a:solidFill>
                <a:latin typeface="Calibri"/>
                <a:ea typeface="Calibri"/>
              </a:rPr>
              <a:t>ulupdr@uludag.edu.tr</a:t>
            </a:r>
            <a:endParaRPr b="0" lang="en-US" sz="15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7" name="Text 14"/>
          <p:cNvSpPr/>
          <p:nvPr/>
        </p:nvSpPr>
        <p:spPr>
          <a:xfrm>
            <a:off x="640080" y="4572000"/>
            <a:ext cx="7772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cadcfc"/>
                </a:solidFill>
                <a:latin typeface="Calibri"/>
                <a:ea typeface="Calibri"/>
              </a:rPr>
              <a:t>E-postanızda adınızı, odayı, tarih ve saati belirtin.</a:t>
            </a:r>
            <a:endParaRPr b="0" lang="en-US" sz="11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LibreOffice/24.2.7.2$Linux_X86_64 LibreOffice_project/420$Build-2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2026-10-08T12:06:10Z</dcterms:created>
  <dc:creator>PptxGenJS</dc:creator>
  <dc:description/>
  <dc:language>en-US</dc:language>
  <cp:lastModifiedBy>PptxGenJS</cp:lastModifiedBy>
  <dcterms:modified xsi:type="dcterms:W3CDTF">2026-10-08T12:06:10Z</dcterms:modified>
  <cp:revision>1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12</vt:r8>
  </property>
  <property fmtid="{D5CDD505-2E9C-101B-9397-08002B2CF9AE}" pid="3" name="PresentationFormat">
    <vt:lpwstr>On-screen Show (16:9)</vt:lpwstr>
  </property>
  <property fmtid="{D5CDD505-2E9C-101B-9397-08002B2CF9AE}" pid="4" name="Slides">
    <vt:r8>12</vt:r8>
  </property>
</Properties>
</file>